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67" r:id="rId2"/>
    <p:sldMasterId id="2147483785" r:id="rId3"/>
    <p:sldMasterId id="2147483832" r:id="rId4"/>
  </p:sldMasterIdLst>
  <p:notesMasterIdLst>
    <p:notesMasterId r:id="rId22"/>
  </p:notesMasterIdLst>
  <p:handoutMasterIdLst>
    <p:handoutMasterId r:id="rId23"/>
  </p:handoutMasterIdLst>
  <p:sldIdLst>
    <p:sldId id="586" r:id="rId5"/>
    <p:sldId id="259" r:id="rId6"/>
    <p:sldId id="258" r:id="rId7"/>
    <p:sldId id="260" r:id="rId8"/>
    <p:sldId id="261" r:id="rId9"/>
    <p:sldId id="603" r:id="rId10"/>
    <p:sldId id="263" r:id="rId11"/>
    <p:sldId id="264" r:id="rId12"/>
    <p:sldId id="265" r:id="rId13"/>
    <p:sldId id="596" r:id="rId14"/>
    <p:sldId id="598" r:id="rId15"/>
    <p:sldId id="267" r:id="rId16"/>
    <p:sldId id="597" r:id="rId17"/>
    <p:sldId id="600" r:id="rId18"/>
    <p:sldId id="601" r:id="rId19"/>
    <p:sldId id="268" r:id="rId20"/>
    <p:sldId id="602" r:id="rId21"/>
  </p:sldIdLst>
  <p:sldSz cx="12192000" cy="6858000"/>
  <p:notesSz cx="9240838"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C71"/>
    <a:srgbClr val="CE152C"/>
    <a:srgbClr val="A3A3A6"/>
    <a:srgbClr val="77A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53" autoAdjust="0"/>
    <p:restoredTop sz="94660"/>
  </p:normalViewPr>
  <p:slideViewPr>
    <p:cSldViewPr snapToGrid="0">
      <p:cViewPr varScale="1">
        <p:scale>
          <a:sx n="112" d="100"/>
          <a:sy n="112" d="100"/>
        </p:scale>
        <p:origin x="78"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119358-5BD7-461E-A8E0-4B92D5A9734C}"/>
              </a:ext>
            </a:extLst>
          </p:cNvPr>
          <p:cNvSpPr>
            <a:spLocks noGrp="1"/>
          </p:cNvSpPr>
          <p:nvPr>
            <p:ph type="hdr" sz="quarter"/>
          </p:nvPr>
        </p:nvSpPr>
        <p:spPr>
          <a:xfrm>
            <a:off x="0" y="1"/>
            <a:ext cx="4004363" cy="348949"/>
          </a:xfrm>
          <a:prstGeom prst="rect">
            <a:avLst/>
          </a:prstGeom>
        </p:spPr>
        <p:txBody>
          <a:bodyPr vert="horz" lIns="92534" tIns="46268" rIns="92534" bIns="46268" rtlCol="0"/>
          <a:lstStyle>
            <a:lvl1pPr algn="l">
              <a:defRPr sz="1200"/>
            </a:lvl1pPr>
          </a:lstStyle>
          <a:p>
            <a:endParaRPr lang="en-US"/>
          </a:p>
        </p:txBody>
      </p:sp>
      <p:sp>
        <p:nvSpPr>
          <p:cNvPr id="3" name="Date Placeholder 2">
            <a:extLst>
              <a:ext uri="{FF2B5EF4-FFF2-40B4-BE49-F238E27FC236}">
                <a16:creationId xmlns:a16="http://schemas.microsoft.com/office/drawing/2014/main" id="{640AAC84-D1C7-4A38-8F26-247FF622CABE}"/>
              </a:ext>
            </a:extLst>
          </p:cNvPr>
          <p:cNvSpPr>
            <a:spLocks noGrp="1"/>
          </p:cNvSpPr>
          <p:nvPr>
            <p:ph type="dt" sz="quarter" idx="1"/>
          </p:nvPr>
        </p:nvSpPr>
        <p:spPr>
          <a:xfrm>
            <a:off x="5234337" y="1"/>
            <a:ext cx="4004363" cy="348949"/>
          </a:xfrm>
          <a:prstGeom prst="rect">
            <a:avLst/>
          </a:prstGeom>
        </p:spPr>
        <p:txBody>
          <a:bodyPr vert="horz" lIns="92534" tIns="46268" rIns="92534" bIns="46268" rtlCol="0"/>
          <a:lstStyle>
            <a:lvl1pPr algn="r">
              <a:defRPr sz="1200"/>
            </a:lvl1pPr>
          </a:lstStyle>
          <a:p>
            <a:fld id="{FE4438A8-1DD4-464B-9F2C-9ED6027D231C}" type="datetimeFigureOut">
              <a:rPr lang="en-US" smtClean="0"/>
              <a:t>11/30/2023</a:t>
            </a:fld>
            <a:endParaRPr lang="en-US"/>
          </a:p>
        </p:txBody>
      </p:sp>
      <p:sp>
        <p:nvSpPr>
          <p:cNvPr id="4" name="Footer Placeholder 3">
            <a:extLst>
              <a:ext uri="{FF2B5EF4-FFF2-40B4-BE49-F238E27FC236}">
                <a16:creationId xmlns:a16="http://schemas.microsoft.com/office/drawing/2014/main" id="{9A2004BE-0CE5-4D49-B725-F41914D503E0}"/>
              </a:ext>
            </a:extLst>
          </p:cNvPr>
          <p:cNvSpPr>
            <a:spLocks noGrp="1"/>
          </p:cNvSpPr>
          <p:nvPr>
            <p:ph type="ftr" sz="quarter" idx="2"/>
          </p:nvPr>
        </p:nvSpPr>
        <p:spPr>
          <a:xfrm>
            <a:off x="0" y="6605890"/>
            <a:ext cx="4004363" cy="348948"/>
          </a:xfrm>
          <a:prstGeom prst="rect">
            <a:avLst/>
          </a:prstGeom>
        </p:spPr>
        <p:txBody>
          <a:bodyPr vert="horz" lIns="92534" tIns="46268" rIns="92534" bIns="4626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555A6C-5F01-4723-A3B7-047C63058290}"/>
              </a:ext>
            </a:extLst>
          </p:cNvPr>
          <p:cNvSpPr>
            <a:spLocks noGrp="1"/>
          </p:cNvSpPr>
          <p:nvPr>
            <p:ph type="sldNum" sz="quarter" idx="3"/>
          </p:nvPr>
        </p:nvSpPr>
        <p:spPr>
          <a:xfrm>
            <a:off x="5234337" y="6605890"/>
            <a:ext cx="4004363" cy="348948"/>
          </a:xfrm>
          <a:prstGeom prst="rect">
            <a:avLst/>
          </a:prstGeom>
        </p:spPr>
        <p:txBody>
          <a:bodyPr vert="horz" lIns="92534" tIns="46268" rIns="92534" bIns="46268" rtlCol="0" anchor="b"/>
          <a:lstStyle>
            <a:lvl1pPr algn="r">
              <a:defRPr sz="1200"/>
            </a:lvl1pPr>
          </a:lstStyle>
          <a:p>
            <a:fld id="{879A4ACC-02F2-47BB-A06D-65F79C115679}" type="slidenum">
              <a:rPr lang="en-US" smtClean="0"/>
              <a:t>‹#›</a:t>
            </a:fld>
            <a:endParaRPr lang="en-US"/>
          </a:p>
        </p:txBody>
      </p:sp>
    </p:spTree>
    <p:extLst>
      <p:ext uri="{BB962C8B-B14F-4D97-AF65-F5344CB8AC3E}">
        <p14:creationId xmlns:p14="http://schemas.microsoft.com/office/powerpoint/2010/main" val="3820857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4363" cy="348949"/>
          </a:xfrm>
          <a:prstGeom prst="rect">
            <a:avLst/>
          </a:prstGeom>
        </p:spPr>
        <p:txBody>
          <a:bodyPr vert="horz" lIns="92534" tIns="46268" rIns="92534" bIns="46268" rtlCol="0"/>
          <a:lstStyle>
            <a:lvl1pPr algn="l">
              <a:defRPr sz="1200"/>
            </a:lvl1pPr>
          </a:lstStyle>
          <a:p>
            <a:endParaRPr lang="en-GB"/>
          </a:p>
        </p:txBody>
      </p:sp>
      <p:sp>
        <p:nvSpPr>
          <p:cNvPr id="3" name="Date Placeholder 2"/>
          <p:cNvSpPr>
            <a:spLocks noGrp="1"/>
          </p:cNvSpPr>
          <p:nvPr>
            <p:ph type="dt" idx="1"/>
          </p:nvPr>
        </p:nvSpPr>
        <p:spPr>
          <a:xfrm>
            <a:off x="5234337" y="1"/>
            <a:ext cx="4004363" cy="348949"/>
          </a:xfrm>
          <a:prstGeom prst="rect">
            <a:avLst/>
          </a:prstGeom>
        </p:spPr>
        <p:txBody>
          <a:bodyPr vert="horz" lIns="92534" tIns="46268" rIns="92534" bIns="46268" rtlCol="0"/>
          <a:lstStyle>
            <a:lvl1pPr algn="r">
              <a:defRPr sz="1200"/>
            </a:lvl1pPr>
          </a:lstStyle>
          <a:p>
            <a:fld id="{5B73FB0A-1628-4A29-9266-E8326824EA1A}" type="datetimeFigureOut">
              <a:rPr lang="en-GB" smtClean="0"/>
              <a:t>30/11/2023</a:t>
            </a:fld>
            <a:endParaRPr lang="en-GB"/>
          </a:p>
        </p:txBody>
      </p:sp>
      <p:sp>
        <p:nvSpPr>
          <p:cNvPr id="4" name="Slide Image Placeholder 3"/>
          <p:cNvSpPr>
            <a:spLocks noGrp="1" noRot="1" noChangeAspect="1"/>
          </p:cNvSpPr>
          <p:nvPr>
            <p:ph type="sldImg" idx="2"/>
          </p:nvPr>
        </p:nvSpPr>
        <p:spPr>
          <a:xfrm>
            <a:off x="2535238" y="869950"/>
            <a:ext cx="4170362" cy="2346325"/>
          </a:xfrm>
          <a:prstGeom prst="rect">
            <a:avLst/>
          </a:prstGeom>
          <a:noFill/>
          <a:ln w="12700">
            <a:solidFill>
              <a:prstClr val="black"/>
            </a:solidFill>
          </a:ln>
        </p:spPr>
        <p:txBody>
          <a:bodyPr vert="horz" lIns="92534" tIns="46268" rIns="92534" bIns="46268" rtlCol="0" anchor="ctr"/>
          <a:lstStyle/>
          <a:p>
            <a:endParaRPr lang="en-GB"/>
          </a:p>
        </p:txBody>
      </p:sp>
      <p:sp>
        <p:nvSpPr>
          <p:cNvPr id="5" name="Notes Placeholder 4"/>
          <p:cNvSpPr>
            <a:spLocks noGrp="1"/>
          </p:cNvSpPr>
          <p:nvPr>
            <p:ph type="body" sz="quarter" idx="3"/>
          </p:nvPr>
        </p:nvSpPr>
        <p:spPr>
          <a:xfrm>
            <a:off x="924084" y="3347017"/>
            <a:ext cx="7392670" cy="2738467"/>
          </a:xfrm>
          <a:prstGeom prst="rect">
            <a:avLst/>
          </a:prstGeom>
        </p:spPr>
        <p:txBody>
          <a:bodyPr vert="horz" lIns="92534" tIns="46268" rIns="92534" bIns="462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605890"/>
            <a:ext cx="4004363" cy="348948"/>
          </a:xfrm>
          <a:prstGeom prst="rect">
            <a:avLst/>
          </a:prstGeom>
        </p:spPr>
        <p:txBody>
          <a:bodyPr vert="horz" lIns="92534" tIns="46268" rIns="92534" bIns="46268" rtlCol="0" anchor="b"/>
          <a:lstStyle>
            <a:lvl1pPr algn="l">
              <a:defRPr sz="1200"/>
            </a:lvl1pPr>
          </a:lstStyle>
          <a:p>
            <a:endParaRPr lang="en-GB"/>
          </a:p>
        </p:txBody>
      </p:sp>
      <p:sp>
        <p:nvSpPr>
          <p:cNvPr id="7" name="Slide Number Placeholder 6"/>
          <p:cNvSpPr>
            <a:spLocks noGrp="1"/>
          </p:cNvSpPr>
          <p:nvPr>
            <p:ph type="sldNum" sz="quarter" idx="5"/>
          </p:nvPr>
        </p:nvSpPr>
        <p:spPr>
          <a:xfrm>
            <a:off x="5234337" y="6605890"/>
            <a:ext cx="4004363" cy="348948"/>
          </a:xfrm>
          <a:prstGeom prst="rect">
            <a:avLst/>
          </a:prstGeom>
        </p:spPr>
        <p:txBody>
          <a:bodyPr vert="horz" lIns="92534" tIns="46268" rIns="92534" bIns="46268" rtlCol="0" anchor="b"/>
          <a:lstStyle>
            <a:lvl1pPr algn="r">
              <a:defRPr sz="1200"/>
            </a:lvl1pPr>
          </a:lstStyle>
          <a:p>
            <a:fld id="{3DA3C921-C8A1-4FD1-8A6D-5864BC8736CF}" type="slidenum">
              <a:rPr lang="en-GB" smtClean="0"/>
              <a:t>‹#›</a:t>
            </a:fld>
            <a:endParaRPr lang="en-GB"/>
          </a:p>
        </p:txBody>
      </p:sp>
    </p:spTree>
    <p:extLst>
      <p:ext uri="{BB962C8B-B14F-4D97-AF65-F5344CB8AC3E}">
        <p14:creationId xmlns:p14="http://schemas.microsoft.com/office/powerpoint/2010/main" val="113902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84DDFA-CAEC-1548-BAFD-4EE6A5FA1E92}"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70BF3-69E0-D14A-9244-6750EC3637E2}" type="slidenum">
              <a:rPr lang="en-US" smtClean="0"/>
              <a:t>‹#›</a:t>
            </a:fld>
            <a:endParaRPr lang="en-US"/>
          </a:p>
        </p:txBody>
      </p:sp>
    </p:spTree>
    <p:extLst>
      <p:ext uri="{BB962C8B-B14F-4D97-AF65-F5344CB8AC3E}">
        <p14:creationId xmlns:p14="http://schemas.microsoft.com/office/powerpoint/2010/main" val="406734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4DDFA-CAEC-1548-BAFD-4EE6A5FA1E92}"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70BF3-69E0-D14A-9244-6750EC3637E2}" type="slidenum">
              <a:rPr lang="en-US" smtClean="0"/>
              <a:t>‹#›</a:t>
            </a:fld>
            <a:endParaRPr lang="en-US"/>
          </a:p>
        </p:txBody>
      </p:sp>
    </p:spTree>
    <p:extLst>
      <p:ext uri="{BB962C8B-B14F-4D97-AF65-F5344CB8AC3E}">
        <p14:creationId xmlns:p14="http://schemas.microsoft.com/office/powerpoint/2010/main" val="332684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4DDFA-CAEC-1548-BAFD-4EE6A5FA1E92}"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70BF3-69E0-D14A-9244-6750EC3637E2}" type="slidenum">
              <a:rPr lang="en-US" smtClean="0"/>
              <a:t>‹#›</a:t>
            </a:fld>
            <a:endParaRPr lang="en-US"/>
          </a:p>
        </p:txBody>
      </p:sp>
    </p:spTree>
    <p:extLst>
      <p:ext uri="{BB962C8B-B14F-4D97-AF65-F5344CB8AC3E}">
        <p14:creationId xmlns:p14="http://schemas.microsoft.com/office/powerpoint/2010/main" val="243825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1380068"/>
            <a:ext cx="8574622" cy="2616199"/>
          </a:xfrm>
        </p:spPr>
        <p:txBody>
          <a:bodyPr anchor="b">
            <a:normAutofit/>
          </a:bodyPr>
          <a:lstStyle>
            <a:lvl1pPr algn="r">
              <a:defRPr sz="4800">
                <a:solidFill>
                  <a:srgbClr val="000066"/>
                </a:solidFill>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A6EAC0-5B3D-4295-B814-B71023C79783}" type="datetimeFigureOut">
              <a:rPr lang="en-US" smtClean="0"/>
              <a:t>11/30/2023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3733794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0066"/>
                </a:solidFill>
              </a:defRPr>
            </a:lvl1pPr>
          </a:lstStyle>
          <a:p>
            <a:r>
              <a:rPr lang="en-US" dirty="0"/>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6EAC0-5B3D-4295-B814-B71023C79783}"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1485071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A6EAC0-5B3D-4295-B814-B71023C79783}"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385976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A6EAC0-5B3D-4295-B814-B71023C79783}"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265803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A6EAC0-5B3D-4295-B814-B71023C79783}"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3275070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A6EAC0-5B3D-4295-B814-B71023C79783}" type="datetimeFigureOut">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2472784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6EAC0-5B3D-4295-B814-B71023C79783}" type="datetimeFigureOut">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529549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A6EAC0-5B3D-4295-B814-B71023C79783}"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66938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4DDFA-CAEC-1548-BAFD-4EE6A5FA1E92}"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70BF3-69E0-D14A-9244-6750EC3637E2}" type="slidenum">
              <a:rPr lang="en-US" smtClean="0"/>
              <a:t>‹#›</a:t>
            </a:fld>
            <a:endParaRPr lang="en-US"/>
          </a:p>
        </p:txBody>
      </p:sp>
    </p:spTree>
    <p:extLst>
      <p:ext uri="{BB962C8B-B14F-4D97-AF65-F5344CB8AC3E}">
        <p14:creationId xmlns:p14="http://schemas.microsoft.com/office/powerpoint/2010/main" val="2132063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A6EAC0-5B3D-4295-B814-B71023C79783}"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2336736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A6EAC0-5B3D-4295-B814-B71023C79783}"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422862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A6EAC0-5B3D-4295-B814-B71023C79783}"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3530254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A6EAC0-5B3D-4295-B814-B71023C79783}"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1935883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A6EAC0-5B3D-4295-B814-B71023C79783}"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3089713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A6EAC0-5B3D-4295-B814-B71023C79783}"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3925332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A6EAC0-5B3D-4295-B814-B71023C79783}"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4291582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6EAC0-5B3D-4295-B814-B71023C79783}"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941614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6EAC0-5B3D-4295-B814-B71023C79783}"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BA51-85B3-4E10-827F-BFF51F363B49}" type="slidenum">
              <a:rPr lang="en-US" smtClean="0"/>
              <a:t>‹#›</a:t>
            </a:fld>
            <a:endParaRPr lang="en-US"/>
          </a:p>
        </p:txBody>
      </p:sp>
    </p:spTree>
    <p:extLst>
      <p:ext uri="{BB962C8B-B14F-4D97-AF65-F5344CB8AC3E}">
        <p14:creationId xmlns:p14="http://schemas.microsoft.com/office/powerpoint/2010/main" val="2930037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8847119" y="6113867"/>
            <a:ext cx="2788562" cy="330644"/>
          </a:xfrm>
          <a:prstGeom prst="rect">
            <a:avLst/>
          </a:prstGeom>
        </p:spPr>
      </p:pic>
      <p:sp>
        <p:nvSpPr>
          <p:cNvPr id="2" name="Title 1"/>
          <p:cNvSpPr>
            <a:spLocks noGrp="1"/>
          </p:cNvSpPr>
          <p:nvPr>
            <p:ph type="ctrTitle"/>
          </p:nvPr>
        </p:nvSpPr>
        <p:spPr bwMode="invGray">
          <a:xfrm>
            <a:off x="609600" y="2569350"/>
            <a:ext cx="10972800" cy="0"/>
          </a:xfrm>
          <a:ln w="9525">
            <a:solidFill>
              <a:schemeClr val="accent5">
                <a:lumMod val="50000"/>
              </a:schemeClr>
            </a:solidFill>
          </a:ln>
        </p:spPr>
        <p:txBody>
          <a:bodyPr vert="horz" lIns="91440" tIns="0" rIns="91440" bIns="0" rtlCol="0" anchor="b" anchorCtr="0">
            <a:noAutofit/>
          </a:bodyPr>
          <a:lstStyle>
            <a:lvl1pPr>
              <a:defRPr lang="en-US" sz="5400" b="0" cap="all" baseline="0" dirty="0">
                <a:solidFill>
                  <a:schemeClr val="tx1"/>
                </a:solidFill>
                <a:latin typeface="Calibri Light" panose="020F0302020204030204" pitchFamily="34" charset="0"/>
              </a:defRPr>
            </a:lvl1pPr>
          </a:lstStyle>
          <a:p>
            <a:pPr lvl="0"/>
            <a:r>
              <a:rPr lang="en-US"/>
              <a:t>Click to edit Master title style</a:t>
            </a:r>
            <a:endParaRPr lang="en-US" dirty="0"/>
          </a:p>
        </p:txBody>
      </p:sp>
      <p:sp>
        <p:nvSpPr>
          <p:cNvPr id="3" name="Subtitle 2"/>
          <p:cNvSpPr>
            <a:spLocks noGrp="1"/>
          </p:cNvSpPr>
          <p:nvPr>
            <p:ph type="subTitle" idx="1" hasCustomPrompt="1"/>
          </p:nvPr>
        </p:nvSpPr>
        <p:spPr>
          <a:xfrm>
            <a:off x="699704" y="3987815"/>
            <a:ext cx="8497020" cy="1076072"/>
          </a:xfrm>
        </p:spPr>
        <p:txBody>
          <a:bodyPr vert="horz" lIns="91440" tIns="0" rIns="91440" bIns="0" rtlCol="0" anchor="t" anchorCtr="0">
            <a:noAutofit/>
          </a:bodyPr>
          <a:lstStyle>
            <a:lvl1pPr marL="0" indent="0" algn="l" defTabSz="609570" rtl="0" eaLnBrk="1" latinLnBrk="0" hangingPunct="1">
              <a:spcBef>
                <a:spcPts val="600"/>
              </a:spcBef>
              <a:buFont typeface="Arial"/>
              <a:buNone/>
              <a:defRPr lang="en-US" sz="2800" b="0" i="0" kern="1200" smtClean="0">
                <a:solidFill>
                  <a:schemeClr val="tx1"/>
                </a:solidFill>
                <a:latin typeface="+mj-lt"/>
                <a:ea typeface="+mn-ea"/>
                <a:cs typeface="Aria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Presenter Name</a:t>
            </a:r>
          </a:p>
        </p:txBody>
      </p:sp>
      <p:sp>
        <p:nvSpPr>
          <p:cNvPr id="8" name="TextBox 7"/>
          <p:cNvSpPr txBox="1"/>
          <p:nvPr/>
        </p:nvSpPr>
        <p:spPr bwMode="ltGray">
          <a:xfrm>
            <a:off x="771896" y="6322018"/>
            <a:ext cx="11171168" cy="246221"/>
          </a:xfrm>
          <a:prstGeom prst="rect">
            <a:avLst/>
          </a:prstGeom>
          <a:noFill/>
        </p:spPr>
        <p:txBody>
          <a:bodyPr vert="horz" wrap="square" lIns="91440" tIns="0" rIns="0" bIns="0" rtlCol="0">
            <a:noAutofit/>
          </a:bodyPr>
          <a:lstStyle/>
          <a:p>
            <a:r>
              <a:rPr lang="en-US" sz="900" dirty="0">
                <a:solidFill>
                  <a:srgbClr val="5A6878"/>
                </a:solidFill>
                <a:latin typeface="Arial"/>
                <a:cs typeface="Arial"/>
              </a:rPr>
              <a:t>The Northwestern Mutual Life Insurance Company – Milwaukee, WI</a:t>
            </a:r>
          </a:p>
        </p:txBody>
      </p:sp>
      <p:sp>
        <p:nvSpPr>
          <p:cNvPr id="9" name="Text Placeholder 7"/>
          <p:cNvSpPr>
            <a:spLocks noGrp="1"/>
          </p:cNvSpPr>
          <p:nvPr>
            <p:ph type="body" sz="quarter" idx="10" hasCustomPrompt="1"/>
          </p:nvPr>
        </p:nvSpPr>
        <p:spPr>
          <a:xfrm>
            <a:off x="699704" y="2729684"/>
            <a:ext cx="5235206" cy="715963"/>
          </a:xfrm>
        </p:spPr>
        <p:txBody>
          <a:bodyPr anchor="t" anchorCtr="0">
            <a:noAutofit/>
          </a:bodyPr>
          <a:lstStyle>
            <a:lvl1pPr>
              <a:spcBef>
                <a:spcPts val="200"/>
              </a:spcBef>
              <a:buNone/>
              <a:defRPr sz="2200">
                <a:solidFill>
                  <a:schemeClr val="tx2">
                    <a:lumMod val="75000"/>
                  </a:schemeClr>
                </a:solidFill>
                <a:latin typeface="+mj-lt"/>
              </a:defRPr>
            </a:lvl1pPr>
          </a:lstStyle>
          <a:p>
            <a:pPr lvl="0"/>
            <a:r>
              <a:rPr lang="en-US" dirty="0"/>
              <a:t>Date</a:t>
            </a:r>
          </a:p>
        </p:txBody>
      </p:sp>
    </p:spTree>
    <p:extLst>
      <p:ext uri="{BB962C8B-B14F-4D97-AF65-F5344CB8AC3E}">
        <p14:creationId xmlns:p14="http://schemas.microsoft.com/office/powerpoint/2010/main" val="33766503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4DDFA-CAEC-1548-BAFD-4EE6A5FA1E92}"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70BF3-69E0-D14A-9244-6750EC3637E2}" type="slidenum">
              <a:rPr lang="en-US" smtClean="0"/>
              <a:t>‹#›</a:t>
            </a:fld>
            <a:endParaRPr lang="en-US"/>
          </a:p>
        </p:txBody>
      </p:sp>
    </p:spTree>
    <p:extLst>
      <p:ext uri="{BB962C8B-B14F-4D97-AF65-F5344CB8AC3E}">
        <p14:creationId xmlns:p14="http://schemas.microsoft.com/office/powerpoint/2010/main" val="2101889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oAutofit/>
          </a:bodyPr>
          <a:lstStyle>
            <a:lvl1pPr>
              <a:defRPr lang="en-US" dirty="0"/>
            </a:lvl1pPr>
            <a:lvl2pPr>
              <a:spcBef>
                <a:spcPts val="1800"/>
              </a:spcBef>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DF5F4-1935-4A39-BC37-1B356F3817BA}"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897232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Large Text - Blue">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0989"/>
            <a:ext cx="10972800" cy="3997367"/>
          </a:xfrm>
        </p:spPr>
        <p:txBody>
          <a:bodyPr vert="horz" lIns="91440" tIns="45720" rIns="91440" bIns="45720" rtlCol="0">
            <a:noAutofit/>
          </a:bodyPr>
          <a:lstStyle>
            <a:lvl1pPr algn="ctr">
              <a:defRPr lang="en-US" sz="7200" cap="all" baseline="0" dirty="0"/>
            </a:lvl1pPr>
            <a:lvl2pPr>
              <a:spcBef>
                <a:spcPts val="1800"/>
              </a:spcBef>
              <a:defRPr lang="en-US" dirty="0"/>
            </a:lvl2pPr>
            <a:lvl3pPr>
              <a:defRPr lang="en-US" dirty="0"/>
            </a:lvl3pPr>
            <a:lvl4pPr>
              <a:defRPr lang="en-US" dirty="0"/>
            </a:lvl4pPr>
            <a:lvl5pPr>
              <a:defRPr lang="en-US" dirty="0"/>
            </a:lvl5pPr>
          </a:lstStyle>
          <a:p>
            <a:pPr lvl="0"/>
            <a:r>
              <a:rPr lang="en-US"/>
              <a:t>Edit Master text styles</a:t>
            </a:r>
          </a:p>
        </p:txBody>
      </p:sp>
      <p:sp>
        <p:nvSpPr>
          <p:cNvPr id="4"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rgbClr val="C0C0C0"/>
                </a:solidFill>
              </a:defRPr>
            </a:lvl1pPr>
          </a:lstStyle>
          <a:p>
            <a:fld id="{BF7DF5F4-1935-4A39-BC37-1B356F3817BA}" type="slidenum">
              <a:rPr lang="en-US" smtClean="0"/>
              <a:pPr/>
              <a:t>‹#›</a:t>
            </a:fld>
            <a:endParaRPr lang="en-US" dirty="0"/>
          </a:p>
        </p:txBody>
      </p:sp>
      <p:sp>
        <p:nvSpPr>
          <p:cNvPr id="5" name="Title 4"/>
          <p:cNvSpPr>
            <a:spLocks noGrp="1"/>
          </p:cNvSpPr>
          <p:nvPr>
            <p:ph type="title"/>
          </p:nvPr>
        </p:nvSpPr>
        <p:spPr>
          <a:ln>
            <a:solidFill>
              <a:schemeClr val="bg1">
                <a:lumMod val="40000"/>
                <a:lumOff val="60000"/>
              </a:schemeClr>
            </a:solidFill>
          </a:ln>
        </p:spPr>
        <p:txBody>
          <a:bodyPr/>
          <a:lstStyle/>
          <a:p>
            <a:r>
              <a:rPr lang="en-US"/>
              <a:t>Click to edit Master title style</a:t>
            </a:r>
            <a:endParaRPr lang="en-US" dirty="0"/>
          </a:p>
        </p:txBody>
      </p:sp>
    </p:spTree>
    <p:extLst>
      <p:ext uri="{BB962C8B-B14F-4D97-AF65-F5344CB8AC3E}">
        <p14:creationId xmlns:p14="http://schemas.microsoft.com/office/powerpoint/2010/main" val="20425231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Large Text - Blue">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0989"/>
            <a:ext cx="10972800" cy="3997367"/>
          </a:xfrm>
        </p:spPr>
        <p:txBody>
          <a:bodyPr vert="horz" lIns="91440" tIns="45720" rIns="91440" bIns="45720" rtlCol="0">
            <a:noAutofit/>
          </a:bodyPr>
          <a:lstStyle>
            <a:lvl1pPr algn="ctr">
              <a:defRPr lang="en-US" sz="7200" cap="all" baseline="0" dirty="0">
                <a:solidFill>
                  <a:schemeClr val="tx2"/>
                </a:solidFill>
              </a:defRPr>
            </a:lvl1pPr>
            <a:lvl2pPr>
              <a:spcBef>
                <a:spcPts val="1800"/>
              </a:spcBef>
              <a:defRPr lang="en-US" dirty="0"/>
            </a:lvl2pPr>
            <a:lvl3pPr>
              <a:defRPr lang="en-US" dirty="0"/>
            </a:lvl3pPr>
            <a:lvl4pPr>
              <a:defRPr lang="en-US" dirty="0"/>
            </a:lvl4pPr>
            <a:lvl5pPr>
              <a:defRPr lang="en-US" dirty="0"/>
            </a:lvl5pPr>
          </a:lstStyle>
          <a:p>
            <a:pPr lvl="0"/>
            <a:r>
              <a:rPr lang="en-US"/>
              <a:t>Edit Master text styles</a:t>
            </a:r>
          </a:p>
        </p:txBody>
      </p:sp>
      <p:sp>
        <p:nvSpPr>
          <p:cNvPr id="4"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rgbClr val="C0C0C0"/>
                </a:solidFill>
              </a:defRPr>
            </a:lvl1pPr>
          </a:lstStyle>
          <a:p>
            <a:fld id="{BF7DF5F4-1935-4A39-BC37-1B356F3817BA}" type="slidenum">
              <a:rPr lang="en-US" smtClean="0"/>
              <a:pPr/>
              <a:t>‹#›</a:t>
            </a:fld>
            <a:endParaRPr lang="en-US" dirty="0"/>
          </a:p>
        </p:txBody>
      </p:sp>
      <p:sp>
        <p:nvSpPr>
          <p:cNvPr id="5" name="Title 4"/>
          <p:cNvSpPr>
            <a:spLocks noGrp="1"/>
          </p:cNvSpPr>
          <p:nvPr>
            <p:ph type="title"/>
          </p:nvPr>
        </p:nvSpPr>
        <p:spPr>
          <a:ln>
            <a:solidFill>
              <a:schemeClr val="accent2">
                <a:lumMod val="40000"/>
                <a:lumOff val="60000"/>
              </a:schemeClr>
            </a:solidFill>
          </a:ln>
        </p:spPr>
        <p:txBody>
          <a:bodyPr/>
          <a:lstStyle/>
          <a:p>
            <a:r>
              <a:rPr lang="en-US"/>
              <a:t>Click to edit Master title style</a:t>
            </a:r>
            <a:endParaRPr lang="en-US" dirty="0"/>
          </a:p>
        </p:txBody>
      </p:sp>
    </p:spTree>
    <p:extLst>
      <p:ext uri="{BB962C8B-B14F-4D97-AF65-F5344CB8AC3E}">
        <p14:creationId xmlns:p14="http://schemas.microsoft.com/office/powerpoint/2010/main" val="8856106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entered Title and Small Tex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oAutofit/>
          </a:bodyPr>
          <a:lstStyle>
            <a:lvl1pPr>
              <a:defRPr lang="en-US" dirty="0"/>
            </a:lvl1pPr>
            <a:lvl2pPr>
              <a:spcBef>
                <a:spcPts val="1800"/>
              </a:spcBef>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DF5F4-1935-4A39-BC37-1B356F3817BA}" type="slidenum">
              <a:rPr lang="en-US" smtClean="0"/>
              <a:pPr/>
              <a:t>‹#›</a:t>
            </a:fld>
            <a:endParaRPr lang="en-US" dirty="0"/>
          </a:p>
        </p:txBody>
      </p:sp>
      <p:sp>
        <p:nvSpPr>
          <p:cNvPr id="5" name="Title 4"/>
          <p:cNvSpPr>
            <a:spLocks noGrp="1"/>
          </p:cNvSpPr>
          <p:nvPr>
            <p:ph type="title"/>
          </p:nvPr>
        </p:nvSpPr>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77900881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AGEN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bwMode="invGray">
          <a:ln>
            <a:solidFill>
              <a:schemeClr val="accent5">
                <a:lumMod val="50000"/>
              </a:schemeClr>
            </a:solidFill>
          </a:ln>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460685"/>
            <a:ext cx="10972800" cy="4349379"/>
          </a:xfrm>
        </p:spPr>
        <p:txBody>
          <a:bodyPr/>
          <a:lstStyle>
            <a:lvl1pPr marL="225425" indent="-225425">
              <a:spcBef>
                <a:spcPts val="2000"/>
              </a:spcBef>
              <a:buClr>
                <a:schemeClr val="accent2"/>
              </a:buClr>
              <a:buFont typeface="Arial" panose="020B0604020202020204" pitchFamily="34" charset="0"/>
              <a:buChar char="•"/>
              <a:defRPr cap="all" baseline="0">
                <a:solidFill>
                  <a:schemeClr val="tx1"/>
                </a:solidFill>
              </a:defRPr>
            </a:lvl1pPr>
            <a:lvl2pPr marL="511175" indent="-225425">
              <a:spcBef>
                <a:spcPts val="2000"/>
              </a:spcBef>
              <a:buClr>
                <a:schemeClr val="accent2"/>
              </a:buClr>
              <a:defRPr>
                <a:solidFill>
                  <a:schemeClr val="tx1"/>
                </a:solidFill>
              </a:defRPr>
            </a:lvl2pPr>
            <a:lvl3pPr marL="855663" indent="-285750">
              <a:buClr>
                <a:schemeClr val="accent2"/>
              </a:buClr>
              <a:defRPr>
                <a:solidFill>
                  <a:schemeClr val="tx1"/>
                </a:solidFill>
              </a:defRPr>
            </a:lvl3pPr>
            <a:lvl4pPr marL="1139825" indent="-225425">
              <a:buClr>
                <a:schemeClr val="accent2"/>
              </a:buClr>
              <a:defRPr>
                <a:solidFill>
                  <a:schemeClr val="tx1"/>
                </a:solidFill>
              </a:defRPr>
            </a:lvl4pPr>
            <a:lvl5pPr marL="1484313" indent="-225425">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rgbClr val="C0C0C0"/>
                </a:solidFill>
              </a:defRPr>
            </a:lvl1pPr>
          </a:lstStyle>
          <a:p>
            <a:fld id="{BF7DF5F4-1935-4A39-BC37-1B356F3817BA}" type="slidenum">
              <a:rPr lang="en-US" smtClean="0"/>
              <a:pPr/>
              <a:t>‹#›</a:t>
            </a:fld>
            <a:endParaRPr lang="en-US" dirty="0"/>
          </a:p>
        </p:txBody>
      </p:sp>
    </p:spTree>
    <p:extLst>
      <p:ext uri="{BB962C8B-B14F-4D97-AF65-F5344CB8AC3E}">
        <p14:creationId xmlns:p14="http://schemas.microsoft.com/office/powerpoint/2010/main" val="31872479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609600" y="1933676"/>
            <a:ext cx="10972800" cy="2542727"/>
          </a:xfrm>
        </p:spPr>
        <p:txBody>
          <a:bodyPr vert="horz" lIns="91440" tIns="0" rIns="91440" bIns="0" rtlCol="0" anchor="ctr" anchorCtr="0">
            <a:noAutofit/>
          </a:bodyPr>
          <a:lstStyle>
            <a:lvl1pPr marL="0" indent="0" algn="ctr" defTabSz="609570" rtl="0" eaLnBrk="1" latinLnBrk="0" hangingPunct="1">
              <a:lnSpc>
                <a:spcPts val="5333"/>
              </a:lnSpc>
              <a:spcBef>
                <a:spcPct val="0"/>
              </a:spcBef>
              <a:buNone/>
              <a:defRPr lang="en-US" sz="5333" b="0" i="0" kern="1200" cap="all" baseline="0" smtClean="0">
                <a:solidFill>
                  <a:schemeClr val="tx1"/>
                </a:solidFill>
                <a:latin typeface="+mj-lt"/>
                <a:ea typeface="+mj-ea"/>
                <a:cs typeface="Aria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Edit Master text styles</a:t>
            </a:r>
          </a:p>
        </p:txBody>
      </p:sp>
      <p:sp>
        <p:nvSpPr>
          <p:cNvPr id="5"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rgbClr val="C0C0C0"/>
                </a:solidFill>
              </a:defRPr>
            </a:lvl1pPr>
          </a:lstStyle>
          <a:p>
            <a:fld id="{BF7DF5F4-1935-4A39-BC37-1B356F3817BA}" type="slidenum">
              <a:rPr lang="en-US" smtClean="0"/>
              <a:pPr/>
              <a:t>‹#›</a:t>
            </a:fld>
            <a:endParaRPr lang="en-US" dirty="0"/>
          </a:p>
        </p:txBody>
      </p:sp>
    </p:spTree>
    <p:extLst>
      <p:ext uri="{BB962C8B-B14F-4D97-AF65-F5344CB8AC3E}">
        <p14:creationId xmlns:p14="http://schemas.microsoft.com/office/powerpoint/2010/main" val="38610161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09600" y="1372393"/>
            <a:ext cx="5384800" cy="4525963"/>
          </a:xfrm>
        </p:spPr>
        <p:txBody>
          <a:bodyPr>
            <a:noAutofit/>
          </a:bodyPr>
          <a:lstStyle>
            <a:lvl1pPr marL="0" indent="0">
              <a:defRPr sz="2400"/>
            </a:lvl1pPr>
            <a:lvl2pPr>
              <a:defRPr sz="22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72393"/>
            <a:ext cx="5384800" cy="4525963"/>
          </a:xfrm>
        </p:spPr>
        <p:txBody>
          <a:bodyPr>
            <a:noAutofit/>
          </a:bodyPr>
          <a:lstStyle>
            <a:lvl1pPr marL="0" indent="0">
              <a:defRPr sz="2400"/>
            </a:lvl1pPr>
            <a:lvl2pPr>
              <a:defRPr sz="22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DF5F4-1935-4A39-BC37-1B356F3817BA}" type="slidenum">
              <a:rPr lang="en-US" smtClean="0"/>
              <a:pPr/>
              <a:t>‹#›</a:t>
            </a:fld>
            <a:endParaRPr lang="en-US" dirty="0"/>
          </a:p>
        </p:txBody>
      </p:sp>
    </p:spTree>
    <p:extLst>
      <p:ext uri="{BB962C8B-B14F-4D97-AF65-F5344CB8AC3E}">
        <p14:creationId xmlns:p14="http://schemas.microsoft.com/office/powerpoint/2010/main" val="399499895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275588"/>
            <a:ext cx="5330952" cy="576072"/>
          </a:xfrm>
        </p:spPr>
        <p:txBody>
          <a:bodyPr vert="horz" lIns="91440" tIns="45720" rIns="91440" bIns="45720" rtlCol="0" anchor="b">
            <a:noAutofit/>
          </a:bodyPr>
          <a:lstStyle>
            <a:lvl1pPr marL="0" indent="0" algn="l">
              <a:buNone/>
              <a:defRPr lang="en-US" sz="2500" b="0" kern="1200" cap="all" baseline="0" smtClean="0">
                <a:solidFill>
                  <a:schemeClr val="accent1"/>
                </a:solidFill>
                <a:latin typeface="+mn-lt"/>
                <a:ea typeface="+mn-ea"/>
                <a:cs typeface="+mn-cs"/>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marL="0" lvl="0" indent="0" algn="l" defTabSz="1219140" rtl="0" eaLnBrk="1" latinLnBrk="0" hangingPunct="1">
              <a:spcBef>
                <a:spcPts val="1600"/>
              </a:spcBef>
              <a:buFont typeface="Arial" pitchFamily="34" charset="0"/>
              <a:buNone/>
            </a:pPr>
            <a:r>
              <a:rPr lang="en-US"/>
              <a:t>Edit Master text styles</a:t>
            </a:r>
          </a:p>
        </p:txBody>
      </p:sp>
      <p:sp>
        <p:nvSpPr>
          <p:cNvPr id="4" name="Content Placeholder 3"/>
          <p:cNvSpPr>
            <a:spLocks noGrp="1"/>
          </p:cNvSpPr>
          <p:nvPr>
            <p:ph sz="half" idx="2"/>
          </p:nvPr>
        </p:nvSpPr>
        <p:spPr>
          <a:xfrm>
            <a:off x="609601" y="1999093"/>
            <a:ext cx="5330952" cy="3951288"/>
          </a:xfrm>
        </p:spPr>
        <p:txBody>
          <a:bodyPr vert="horz" lIns="91440" tIns="45720" rIns="91440" bIns="45720" rtlCol="0">
            <a:noAutofit/>
          </a:bodyPr>
          <a:lstStyle>
            <a:lvl1pPr>
              <a:defRPr lang="en-US" sz="2400" dirty="0"/>
            </a:lvl1pPr>
            <a:lvl2pPr>
              <a:defRPr lang="en-US" sz="2200" dirty="0"/>
            </a:lvl2pPr>
            <a:lvl3pPr>
              <a:defRPr lang="en-US" sz="2000" dirty="0"/>
            </a:lvl3pPr>
            <a:lvl4pPr>
              <a:defRPr lang="en-US" sz="2000" dirty="0"/>
            </a:lvl4pPr>
            <a:lvl5pPr>
              <a:defRPr lang="en-US" sz="18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1448" y="1275588"/>
            <a:ext cx="5330952" cy="576072"/>
          </a:xfrm>
        </p:spPr>
        <p:txBody>
          <a:bodyPr vert="horz" lIns="91440" tIns="45720" rIns="91440" bIns="45720" rtlCol="0" anchor="b">
            <a:noAutofit/>
          </a:bodyPr>
          <a:lstStyle>
            <a:lvl1pPr>
              <a:defRPr lang="en-US" sz="2500" b="0" cap="all" baseline="0" dirty="0">
                <a:solidFill>
                  <a:schemeClr val="accent1"/>
                </a:solidFill>
              </a:defRPr>
            </a:lvl1pPr>
          </a:lstStyle>
          <a:p>
            <a:pPr lvl="0">
              <a:spcBef>
                <a:spcPts val="1600"/>
              </a:spcBef>
            </a:pPr>
            <a:r>
              <a:rPr lang="en-US"/>
              <a:t>Edit Master text styles</a:t>
            </a:r>
          </a:p>
        </p:txBody>
      </p:sp>
      <p:sp>
        <p:nvSpPr>
          <p:cNvPr id="6" name="Content Placeholder 5"/>
          <p:cNvSpPr>
            <a:spLocks noGrp="1"/>
          </p:cNvSpPr>
          <p:nvPr>
            <p:ph sz="quarter" idx="4"/>
          </p:nvPr>
        </p:nvSpPr>
        <p:spPr>
          <a:xfrm>
            <a:off x="6251448" y="1999093"/>
            <a:ext cx="5330952" cy="3951288"/>
          </a:xfrm>
        </p:spPr>
        <p:txBody>
          <a:bodyPr vert="horz" lIns="91440" tIns="45720" rIns="91440" bIns="45720" rtlCol="0">
            <a:noAutofit/>
          </a:bodyPr>
          <a:lstStyle>
            <a:lvl1pPr>
              <a:defRPr lang="en-US" sz="2400" dirty="0"/>
            </a:lvl1pPr>
            <a:lvl2pPr>
              <a:defRPr lang="en-US" sz="2200" dirty="0"/>
            </a:lvl2pPr>
            <a:lvl3pPr>
              <a:defRPr lang="en-US" sz="2000" dirty="0"/>
            </a:lvl3pPr>
            <a:lvl4pPr>
              <a:defRPr lang="en-US" sz="2000" dirty="0"/>
            </a:lvl4pPr>
            <a:lvl5pPr>
              <a:defRPr lang="en-US" sz="18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9180616"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DF5F4-1935-4A39-BC37-1B356F3817BA}" type="slidenum">
              <a:rPr lang="en-US" smtClean="0"/>
              <a:pPr/>
              <a:t>‹#›</a:t>
            </a:fld>
            <a:endParaRPr lang="en-US" dirty="0"/>
          </a:p>
        </p:txBody>
      </p:sp>
    </p:spTree>
    <p:extLst>
      <p:ext uri="{BB962C8B-B14F-4D97-AF65-F5344CB8AC3E}">
        <p14:creationId xmlns:p14="http://schemas.microsoft.com/office/powerpoint/2010/main" val="22794680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de Bar Title Only">
    <p:spTree>
      <p:nvGrpSpPr>
        <p:cNvPr id="1" name=""/>
        <p:cNvGrpSpPr/>
        <p:nvPr/>
      </p:nvGrpSpPr>
      <p:grpSpPr>
        <a:xfrm>
          <a:off x="0" y="0"/>
          <a:ext cx="0" cy="0"/>
          <a:chOff x="0" y="0"/>
          <a:chExt cx="0" cy="0"/>
        </a:xfrm>
      </p:grpSpPr>
      <p:sp>
        <p:nvSpPr>
          <p:cNvPr id="4" name="Rectangle 3"/>
          <p:cNvSpPr/>
          <p:nvPr/>
        </p:nvSpPr>
        <p:spPr>
          <a:xfrm>
            <a:off x="-1" y="0"/>
            <a:ext cx="427511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DF5F4-1935-4A39-BC37-1B356F3817BA}" type="slidenum">
              <a:rPr lang="en-US" smtClean="0"/>
              <a:pPr/>
              <a:t>‹#›</a:t>
            </a:fld>
            <a:endParaRPr lang="en-US" dirty="0"/>
          </a:p>
        </p:txBody>
      </p:sp>
      <p:sp>
        <p:nvSpPr>
          <p:cNvPr id="8" name="Title 7">
            <a:extLst>
              <a:ext uri="{FF2B5EF4-FFF2-40B4-BE49-F238E27FC236}">
                <a16:creationId xmlns:a16="http://schemas.microsoft.com/office/drawing/2014/main" id="{8D13FCEA-4FA5-4CCF-99F8-2773F6C5DA8F}"/>
              </a:ext>
            </a:extLst>
          </p:cNvPr>
          <p:cNvSpPr>
            <a:spLocks noGrp="1"/>
          </p:cNvSpPr>
          <p:nvPr>
            <p:ph type="title"/>
          </p:nvPr>
        </p:nvSpPr>
        <p:spPr>
          <a:xfrm>
            <a:off x="531860" y="2191096"/>
            <a:ext cx="3203480" cy="380010"/>
          </a:xfrm>
          <a:ln w="9525">
            <a:solidFill>
              <a:schemeClr val="accent5">
                <a:lumMod val="50000"/>
              </a:schemeClr>
            </a:solidFill>
          </a:ln>
        </p:spPr>
        <p:txBody>
          <a:bodyPr vert="horz" lIns="91440" tIns="0" rIns="91440" bIns="0" rtlCol="0" anchor="t" anchorCtr="0">
            <a:spAutoFit/>
          </a:bodyPr>
          <a:lstStyle>
            <a:lvl1pPr>
              <a:defRPr lang="en-US">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93050055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de Bar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4716" y="712520"/>
            <a:ext cx="6697683" cy="5473020"/>
          </a:xfrm>
        </p:spPr>
        <p:txBody>
          <a:bodyPr/>
          <a:lstStyle>
            <a:lvl1pPr>
              <a:spcBef>
                <a:spcPts val="2000"/>
              </a:spcBef>
              <a:defRPr/>
            </a:lvl1pPr>
            <a:lvl2pPr>
              <a:buClr>
                <a:schemeClr val="accent5">
                  <a:lumMod val="75000"/>
                </a:schemeClr>
              </a:buClr>
              <a:defRPr/>
            </a:lvl2pPr>
            <a:lvl3pPr>
              <a:buClr>
                <a:schemeClr val="accent5">
                  <a:lumMod val="75000"/>
                </a:schemeClr>
              </a:buClr>
              <a:defRPr/>
            </a:lvl3pPr>
            <a:lvl4pPr>
              <a:buClr>
                <a:schemeClr val="accent5">
                  <a:lumMod val="75000"/>
                </a:schemeClr>
              </a:buClr>
              <a:defRPr/>
            </a:lvl4pPr>
            <a:lvl5pPr>
              <a:buClr>
                <a:schemeClr val="accent5">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DF5F4-1935-4A39-BC37-1B356F3817BA}" type="slidenum">
              <a:rPr lang="en-US" smtClean="0"/>
              <a:pPr/>
              <a:t>‹#›</a:t>
            </a:fld>
            <a:endParaRPr lang="en-US" dirty="0"/>
          </a:p>
        </p:txBody>
      </p:sp>
      <p:sp>
        <p:nvSpPr>
          <p:cNvPr id="5" name="Rectangle 4"/>
          <p:cNvSpPr/>
          <p:nvPr/>
        </p:nvSpPr>
        <p:spPr>
          <a:xfrm>
            <a:off x="-1" y="0"/>
            <a:ext cx="427511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bwMode="gray">
          <a:xfrm>
            <a:off x="531860" y="2191096"/>
            <a:ext cx="3203480" cy="380010"/>
          </a:xfrm>
          <a:ln w="9525">
            <a:solidFill>
              <a:schemeClr val="accent5">
                <a:lumMod val="50000"/>
              </a:schemeClr>
            </a:solidFill>
          </a:ln>
        </p:spPr>
        <p:txBody>
          <a:bodyPr vert="horz" lIns="91440" tIns="0" rIns="91440" bIns="0" rtlCol="0" anchor="t" anchorCtr="0">
            <a:spAutoFit/>
          </a:bodyPr>
          <a:lstStyle>
            <a:lvl1pPr>
              <a:defRPr lang="en-US">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28451587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84DDFA-CAEC-1548-BAFD-4EE6A5FA1E92}"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70BF3-69E0-D14A-9244-6750EC3637E2}" type="slidenum">
              <a:rPr lang="en-US" smtClean="0"/>
              <a:t>‹#›</a:t>
            </a:fld>
            <a:endParaRPr lang="en-US"/>
          </a:p>
        </p:txBody>
      </p:sp>
    </p:spTree>
    <p:extLst>
      <p:ext uri="{BB962C8B-B14F-4D97-AF65-F5344CB8AC3E}">
        <p14:creationId xmlns:p14="http://schemas.microsoft.com/office/powerpoint/2010/main" val="35214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DF5F4-1935-4A39-BC37-1B356F3817BA}" type="slidenum">
              <a:rPr lang="en-US" smtClean="0"/>
              <a:pPr/>
              <a:t>‹#›</a:t>
            </a:fld>
            <a:endParaRPr lang="en-US" dirty="0"/>
          </a:p>
        </p:txBody>
      </p:sp>
    </p:spTree>
    <p:extLst>
      <p:ext uri="{BB962C8B-B14F-4D97-AF65-F5344CB8AC3E}">
        <p14:creationId xmlns:p14="http://schemas.microsoft.com/office/powerpoint/2010/main" val="7128178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DF5F4-1935-4A39-BC37-1B356F3817BA}" type="slidenum">
              <a:rPr lang="en-US" smtClean="0"/>
              <a:pPr/>
              <a:t>‹#›</a:t>
            </a:fld>
            <a:endParaRPr lang="en-US" dirty="0"/>
          </a:p>
        </p:txBody>
      </p:sp>
    </p:spTree>
    <p:extLst>
      <p:ext uri="{BB962C8B-B14F-4D97-AF65-F5344CB8AC3E}">
        <p14:creationId xmlns:p14="http://schemas.microsoft.com/office/powerpoint/2010/main" val="4454980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Content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9344"/>
            <a:ext cx="5693664" cy="4233672"/>
          </a:xfrm>
        </p:spPr>
        <p:txBody>
          <a:bodyPr>
            <a:noAutofit/>
          </a:bodyPr>
          <a:lstStyle>
            <a:lvl1pPr marL="0" indent="0">
              <a:defRPr sz="2400"/>
            </a:lvl1pPr>
            <a:lvl2pPr marL="225425" indent="-225425">
              <a:defRPr sz="2200"/>
            </a:lvl2pPr>
            <a:lvl3pPr marL="569913" indent="-225425">
              <a:defRPr sz="2000"/>
            </a:lvl3pPr>
            <a:lvl4pPr marL="914400" indent="-166688">
              <a:defRPr sz="2000"/>
            </a:lvl4pPr>
            <a:lvl5pPr marL="1258888" indent="-225425">
              <a:defRPr sz="20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6888480" y="0"/>
            <a:ext cx="5303520" cy="6858000"/>
          </a:xfrm>
        </p:spPr>
        <p:txBody>
          <a:bodyPr/>
          <a:lstStyle/>
          <a:p>
            <a:r>
              <a:rPr lang="en-US"/>
              <a:t>Click icon to add picture</a:t>
            </a:r>
            <a:endParaRPr lang="en-US" dirty="0"/>
          </a:p>
        </p:txBody>
      </p:sp>
      <p:sp>
        <p:nvSpPr>
          <p:cNvPr id="5"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DF5F4-1935-4A39-BC37-1B356F3817BA}" type="slidenum">
              <a:rPr lang="en-US" smtClean="0"/>
              <a:pPr/>
              <a:t>‹#›</a:t>
            </a:fld>
            <a:endParaRPr lang="en-US" dirty="0"/>
          </a:p>
        </p:txBody>
      </p:sp>
      <p:sp>
        <p:nvSpPr>
          <p:cNvPr id="2" name="Title 1">
            <a:extLst>
              <a:ext uri="{FF2B5EF4-FFF2-40B4-BE49-F238E27FC236}">
                <a16:creationId xmlns:a16="http://schemas.microsoft.com/office/drawing/2014/main" id="{5B86A65A-65F0-43CD-99AD-06BC9D78F58F}"/>
              </a:ext>
            </a:extLst>
          </p:cNvPr>
          <p:cNvSpPr>
            <a:spLocks noGrp="1"/>
          </p:cNvSpPr>
          <p:nvPr>
            <p:ph type="title"/>
          </p:nvPr>
        </p:nvSpPr>
        <p:spPr>
          <a:xfrm>
            <a:off x="609600" y="534390"/>
            <a:ext cx="5693664" cy="380010"/>
          </a:xfrm>
          <a:prstGeom prst="callout1">
            <a:avLst>
              <a:gd name="adj1" fmla="val 100711"/>
              <a:gd name="adj2" fmla="val -41"/>
              <a:gd name="adj3" fmla="val 101088"/>
              <a:gd name="adj4" fmla="val 100182"/>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8718940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overlay on photo">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DF5F4-1935-4A39-BC37-1B356F3817BA}" type="slidenum">
              <a:rPr lang="en-US" smtClean="0"/>
              <a:pPr/>
              <a:t>‹#›</a:t>
            </a:fld>
            <a:endParaRPr lang="en-US" dirty="0"/>
          </a:p>
        </p:txBody>
      </p:sp>
      <p:sp>
        <p:nvSpPr>
          <p:cNvPr id="4" name="Picture Placeholder 3"/>
          <p:cNvSpPr>
            <a:spLocks noGrp="1"/>
          </p:cNvSpPr>
          <p:nvPr>
            <p:ph type="pic" sz="quarter" idx="10" hasCustomPrompt="1"/>
          </p:nvPr>
        </p:nvSpPr>
        <p:spPr>
          <a:xfrm>
            <a:off x="0" y="0"/>
            <a:ext cx="12192000" cy="6858000"/>
          </a:xfrm>
        </p:spPr>
        <p:txBody>
          <a:bodyPr bIns="3108960" anchor="b"/>
          <a:lstStyle>
            <a:lvl1pPr algn="ctr">
              <a:defRPr/>
            </a:lvl1pPr>
          </a:lstStyle>
          <a:p>
            <a:r>
              <a:rPr lang="en-US" dirty="0"/>
              <a:t>Click to add full screen photo</a:t>
            </a:r>
          </a:p>
        </p:txBody>
      </p:sp>
      <p:sp>
        <p:nvSpPr>
          <p:cNvPr id="5" name="Content Placeholder 4"/>
          <p:cNvSpPr>
            <a:spLocks noGrp="1"/>
          </p:cNvSpPr>
          <p:nvPr>
            <p:ph sz="quarter" idx="11"/>
          </p:nvPr>
        </p:nvSpPr>
        <p:spPr>
          <a:xfrm>
            <a:off x="787542" y="1513022"/>
            <a:ext cx="6515625" cy="1723473"/>
          </a:xfrm>
          <a:solidFill>
            <a:srgbClr val="4E4E4E">
              <a:alpha val="50196"/>
            </a:srgbClr>
          </a:solidFill>
          <a:ln>
            <a:noFill/>
          </a:ln>
        </p:spPr>
        <p:txBody>
          <a:bodyPr lIns="274320" tIns="274320" rIns="274320" bIns="274320" anchor="ctr" anchorCtr="0">
            <a:noAutofit/>
          </a:bodyPr>
          <a:lstStyle>
            <a:lvl1pPr>
              <a:spcBef>
                <a:spcPts val="0"/>
              </a:spcBef>
              <a:defRPr lang="en-US" smtClean="0">
                <a:solidFill>
                  <a:schemeClr val="bg1"/>
                </a:solidFill>
                <a:latin typeface="CALIBRI" charset="0"/>
              </a:defRPr>
            </a:lvl1pPr>
            <a:lvl2pPr>
              <a:defRPr lang="en-US" sz="2400" smtClean="0"/>
            </a:lvl2pPr>
            <a:lvl3pPr>
              <a:defRPr lang="en-US" smtClean="0"/>
            </a:lvl3pPr>
            <a:lvl4pPr>
              <a:defRPr lang="en-US" sz="2400" smtClean="0"/>
            </a:lvl4pPr>
            <a:lvl5pPr>
              <a:defRPr lang="en-US" sz="2400"/>
            </a:lvl5pPr>
          </a:lstStyle>
          <a:p>
            <a:pPr lvl="0" defTabSz="1219064"/>
            <a:r>
              <a:rPr lang="en-US"/>
              <a:t>Edit Master text styles</a:t>
            </a:r>
          </a:p>
        </p:txBody>
      </p:sp>
    </p:spTree>
    <p:extLst>
      <p:ext uri="{BB962C8B-B14F-4D97-AF65-F5344CB8AC3E}">
        <p14:creationId xmlns:p14="http://schemas.microsoft.com/office/powerpoint/2010/main" val="70909987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Large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4"/>
          </p:nvPr>
        </p:nvSpPr>
        <p:spPr>
          <a:xfrm>
            <a:off x="9180616"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DF5F4-1935-4A39-BC37-1B356F3817BA}" type="slidenum">
              <a:rPr lang="en-US" smtClean="0"/>
              <a:pPr/>
              <a:t>‹#›</a:t>
            </a:fld>
            <a:endParaRPr lang="en-US" dirty="0"/>
          </a:p>
        </p:txBody>
      </p:sp>
      <p:sp>
        <p:nvSpPr>
          <p:cNvPr id="4" name="Picture Placeholder 3"/>
          <p:cNvSpPr>
            <a:spLocks noGrp="1"/>
          </p:cNvSpPr>
          <p:nvPr>
            <p:ph type="pic" sz="quarter" idx="10" hasCustomPrompt="1"/>
          </p:nvPr>
        </p:nvSpPr>
        <p:spPr>
          <a:xfrm>
            <a:off x="609600" y="1318161"/>
            <a:ext cx="10972800" cy="5038190"/>
          </a:xfrm>
        </p:spPr>
        <p:txBody>
          <a:bodyPr/>
          <a:lstStyle>
            <a:lvl1pPr>
              <a:defRPr/>
            </a:lvl1pPr>
          </a:lstStyle>
          <a:p>
            <a:r>
              <a:rPr lang="en-US" dirty="0"/>
              <a:t>Click to add photo</a:t>
            </a:r>
          </a:p>
        </p:txBody>
      </p:sp>
    </p:spTree>
    <p:extLst>
      <p:ext uri="{BB962C8B-B14F-4D97-AF65-F5344CB8AC3E}">
        <p14:creationId xmlns:p14="http://schemas.microsoft.com/office/powerpoint/2010/main" val="337696732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hank You">
    <p:bg>
      <p:bgRef idx="1001">
        <a:schemeClr val="bg2"/>
      </p:bgRef>
    </p:bg>
    <p:spTree>
      <p:nvGrpSpPr>
        <p:cNvPr id="1" name=""/>
        <p:cNvGrpSpPr/>
        <p:nvPr/>
      </p:nvGrpSpPr>
      <p:grpSpPr>
        <a:xfrm>
          <a:off x="0" y="0"/>
          <a:ext cx="0" cy="0"/>
          <a:chOff x="0" y="0"/>
          <a:chExt cx="0" cy="0"/>
        </a:xfrm>
      </p:grpSpPr>
      <p:sp>
        <p:nvSpPr>
          <p:cNvPr id="2" name="TextBox 1"/>
          <p:cNvSpPr txBox="1"/>
          <p:nvPr/>
        </p:nvSpPr>
        <p:spPr>
          <a:xfrm>
            <a:off x="3926305" y="2656573"/>
            <a:ext cx="4339390" cy="914400"/>
          </a:xfrm>
          <a:prstGeom prst="rect">
            <a:avLst/>
          </a:prstGeom>
          <a:noFill/>
        </p:spPr>
        <p:txBody>
          <a:bodyPr wrap="none" rtlCol="0">
            <a:noAutofit/>
          </a:bodyPr>
          <a:lstStyle/>
          <a:p>
            <a:pPr algn="ctr">
              <a:lnSpc>
                <a:spcPct val="90000"/>
              </a:lnSpc>
            </a:pPr>
            <a:r>
              <a:rPr lang="en-US" sz="6600" dirty="0"/>
              <a:t>THANK YOU</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8847119" y="6113867"/>
            <a:ext cx="2788562" cy="330644"/>
          </a:xfrm>
          <a:prstGeom prst="rect">
            <a:avLst/>
          </a:prstGeom>
        </p:spPr>
      </p:pic>
    </p:spTree>
    <p:extLst>
      <p:ext uri="{BB962C8B-B14F-4D97-AF65-F5344CB8AC3E}">
        <p14:creationId xmlns:p14="http://schemas.microsoft.com/office/powerpoint/2010/main" val="27452308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5" name="Footer Placeholder 4"/>
          <p:cNvSpPr>
            <a:spLocks noGrp="1"/>
          </p:cNvSpPr>
          <p:nvPr>
            <p:ph type="ftr" sz="quarter" idx="11"/>
          </p:nvPr>
        </p:nvSpPr>
        <p:spPr>
          <a:xfrm>
            <a:off x="684211" y="6343120"/>
            <a:ext cx="85194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9174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2569" y="292692"/>
            <a:ext cx="8534400" cy="1285851"/>
          </a:xfrm>
        </p:spPr>
        <p:txBody>
          <a:bodyPr/>
          <a:lstStyle/>
          <a:p>
            <a:r>
              <a:rPr lang="en-US"/>
              <a:t>Click to edit Master title style</a:t>
            </a:r>
            <a:endParaRPr lang="en-US" dirty="0"/>
          </a:p>
        </p:txBody>
      </p:sp>
      <p:sp>
        <p:nvSpPr>
          <p:cNvPr id="3" name="Content Placeholder 2"/>
          <p:cNvSpPr>
            <a:spLocks noGrp="1"/>
          </p:cNvSpPr>
          <p:nvPr>
            <p:ph idx="1"/>
          </p:nvPr>
        </p:nvSpPr>
        <p:spPr>
          <a:xfrm>
            <a:off x="684211" y="1897166"/>
            <a:ext cx="8534400" cy="4275034"/>
          </a:xfrm>
        </p:spPr>
        <p:txBody>
          <a:bodyPr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5" name="Footer Placeholder 4"/>
          <p:cNvSpPr>
            <a:spLocks noGrp="1"/>
          </p:cNvSpPr>
          <p:nvPr>
            <p:ph type="ftr" sz="quarter" idx="11"/>
          </p:nvPr>
        </p:nvSpPr>
        <p:spPr>
          <a:xfrm>
            <a:off x="684211" y="6343120"/>
            <a:ext cx="85194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1097316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5" name="Footer Placeholder 4"/>
          <p:cNvSpPr>
            <a:spLocks noGrp="1"/>
          </p:cNvSpPr>
          <p:nvPr>
            <p:ph type="ftr" sz="quarter" idx="11"/>
          </p:nvPr>
        </p:nvSpPr>
        <p:spPr>
          <a:xfrm>
            <a:off x="684211" y="6343120"/>
            <a:ext cx="85194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3670135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6" name="Footer Placeholder 5"/>
          <p:cNvSpPr>
            <a:spLocks noGrp="1"/>
          </p:cNvSpPr>
          <p:nvPr>
            <p:ph type="ftr" sz="quarter" idx="11"/>
          </p:nvPr>
        </p:nvSpPr>
        <p:spPr>
          <a:xfrm>
            <a:off x="684211" y="6343120"/>
            <a:ext cx="851948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20900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84DDFA-CAEC-1548-BAFD-4EE6A5FA1E92}"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70BF3-69E0-D14A-9244-6750EC3637E2}" type="slidenum">
              <a:rPr lang="en-US" smtClean="0"/>
              <a:t>‹#›</a:t>
            </a:fld>
            <a:endParaRPr lang="en-US"/>
          </a:p>
        </p:txBody>
      </p:sp>
    </p:spTree>
    <p:extLst>
      <p:ext uri="{BB962C8B-B14F-4D97-AF65-F5344CB8AC3E}">
        <p14:creationId xmlns:p14="http://schemas.microsoft.com/office/powerpoint/2010/main" val="22508141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8" name="Footer Placeholder 7"/>
          <p:cNvSpPr>
            <a:spLocks noGrp="1"/>
          </p:cNvSpPr>
          <p:nvPr>
            <p:ph type="ftr" sz="quarter" idx="11"/>
          </p:nvPr>
        </p:nvSpPr>
        <p:spPr>
          <a:xfrm>
            <a:off x="684211" y="6343120"/>
            <a:ext cx="8519481"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40646944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4" name="Footer Placeholder 3"/>
          <p:cNvSpPr>
            <a:spLocks noGrp="1"/>
          </p:cNvSpPr>
          <p:nvPr>
            <p:ph type="ftr" sz="quarter" idx="11"/>
          </p:nvPr>
        </p:nvSpPr>
        <p:spPr>
          <a:xfrm>
            <a:off x="684211" y="6343120"/>
            <a:ext cx="8519481"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32294553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3" name="Footer Placeholder 2"/>
          <p:cNvSpPr>
            <a:spLocks noGrp="1"/>
          </p:cNvSpPr>
          <p:nvPr>
            <p:ph type="ftr" sz="quarter" idx="11"/>
          </p:nvPr>
        </p:nvSpPr>
        <p:spPr>
          <a:xfrm>
            <a:off x="684211" y="6343120"/>
            <a:ext cx="851948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676755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6" name="Footer Placeholder 5"/>
          <p:cNvSpPr>
            <a:spLocks noGrp="1"/>
          </p:cNvSpPr>
          <p:nvPr>
            <p:ph type="ftr" sz="quarter" idx="11"/>
          </p:nvPr>
        </p:nvSpPr>
        <p:spPr>
          <a:xfrm>
            <a:off x="684211" y="6343120"/>
            <a:ext cx="851948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1101640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6" name="Footer Placeholder 5"/>
          <p:cNvSpPr>
            <a:spLocks noGrp="1"/>
          </p:cNvSpPr>
          <p:nvPr>
            <p:ph type="ftr" sz="quarter" idx="11"/>
          </p:nvPr>
        </p:nvSpPr>
        <p:spPr>
          <a:xfrm>
            <a:off x="684211" y="6343120"/>
            <a:ext cx="851948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30232969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4" name="Footer Placeholder 3"/>
          <p:cNvSpPr>
            <a:spLocks noGrp="1"/>
          </p:cNvSpPr>
          <p:nvPr>
            <p:ph type="ftr" sz="quarter" idx="11"/>
          </p:nvPr>
        </p:nvSpPr>
        <p:spPr>
          <a:xfrm>
            <a:off x="684211" y="6343120"/>
            <a:ext cx="8519481"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1358291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5" name="Footer Placeholder 4"/>
          <p:cNvSpPr>
            <a:spLocks noGrp="1"/>
          </p:cNvSpPr>
          <p:nvPr>
            <p:ph type="ftr" sz="quarter" idx="11"/>
          </p:nvPr>
        </p:nvSpPr>
        <p:spPr>
          <a:xfrm>
            <a:off x="684211" y="6343120"/>
            <a:ext cx="85194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3662340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5" name="Footer Placeholder 4"/>
          <p:cNvSpPr>
            <a:spLocks noGrp="1"/>
          </p:cNvSpPr>
          <p:nvPr>
            <p:ph type="ftr" sz="quarter" idx="11"/>
          </p:nvPr>
        </p:nvSpPr>
        <p:spPr>
          <a:xfrm>
            <a:off x="684211" y="6343120"/>
            <a:ext cx="85194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077137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5" name="Footer Placeholder 4"/>
          <p:cNvSpPr>
            <a:spLocks noGrp="1"/>
          </p:cNvSpPr>
          <p:nvPr>
            <p:ph type="ftr" sz="quarter" idx="11"/>
          </p:nvPr>
        </p:nvSpPr>
        <p:spPr>
          <a:xfrm>
            <a:off x="684211" y="6343120"/>
            <a:ext cx="85194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7915066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5" name="Footer Placeholder 4"/>
          <p:cNvSpPr>
            <a:spLocks noGrp="1"/>
          </p:cNvSpPr>
          <p:nvPr>
            <p:ph type="ftr" sz="quarter" idx="11"/>
          </p:nvPr>
        </p:nvSpPr>
        <p:spPr>
          <a:xfrm>
            <a:off x="684211" y="6343120"/>
            <a:ext cx="85194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975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84DDFA-CAEC-1548-BAFD-4EE6A5FA1E92}" type="datetimeFigureOut">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70BF3-69E0-D14A-9244-6750EC3637E2}" type="slidenum">
              <a:rPr lang="en-US" smtClean="0"/>
              <a:t>‹#›</a:t>
            </a:fld>
            <a:endParaRPr lang="en-US"/>
          </a:p>
        </p:txBody>
      </p:sp>
    </p:spTree>
    <p:extLst>
      <p:ext uri="{BB962C8B-B14F-4D97-AF65-F5344CB8AC3E}">
        <p14:creationId xmlns:p14="http://schemas.microsoft.com/office/powerpoint/2010/main" val="19667333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5" name="Footer Placeholder 4"/>
          <p:cNvSpPr>
            <a:spLocks noGrp="1"/>
          </p:cNvSpPr>
          <p:nvPr>
            <p:ph type="ftr" sz="quarter" idx="11"/>
          </p:nvPr>
        </p:nvSpPr>
        <p:spPr>
          <a:xfrm>
            <a:off x="684211" y="6343120"/>
            <a:ext cx="85194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29951294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5" name="Footer Placeholder 4"/>
          <p:cNvSpPr>
            <a:spLocks noGrp="1"/>
          </p:cNvSpPr>
          <p:nvPr>
            <p:ph type="ftr" sz="quarter" idx="11"/>
          </p:nvPr>
        </p:nvSpPr>
        <p:spPr>
          <a:xfrm>
            <a:off x="684211" y="6343120"/>
            <a:ext cx="85194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4017925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9CA63EB7-F911-41F3-A483-F8CC3C1F62C0}" type="datetimeFigureOut">
              <a:rPr lang="en-US" smtClean="0"/>
              <a:t>11/30/2023</a:t>
            </a:fld>
            <a:endParaRPr lang="en-US"/>
          </a:p>
        </p:txBody>
      </p:sp>
      <p:sp>
        <p:nvSpPr>
          <p:cNvPr id="5" name="Footer Placeholder 4"/>
          <p:cNvSpPr>
            <a:spLocks noGrp="1"/>
          </p:cNvSpPr>
          <p:nvPr>
            <p:ph type="ftr" sz="quarter" idx="11"/>
          </p:nvPr>
        </p:nvSpPr>
        <p:spPr>
          <a:xfrm>
            <a:off x="684211" y="6343120"/>
            <a:ext cx="85194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172A1B4-68EB-49A2-A5DA-14ED2ED2EDD5}" type="slidenum">
              <a:rPr lang="en-US" smtClean="0"/>
              <a:t>‹#›</a:t>
            </a:fld>
            <a:endParaRPr lang="en-US"/>
          </a:p>
        </p:txBody>
      </p:sp>
    </p:spTree>
    <p:extLst>
      <p:ext uri="{BB962C8B-B14F-4D97-AF65-F5344CB8AC3E}">
        <p14:creationId xmlns:p14="http://schemas.microsoft.com/office/powerpoint/2010/main" val="125730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4DDFA-CAEC-1548-BAFD-4EE6A5FA1E92}" type="datetimeFigureOut">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70BF3-69E0-D14A-9244-6750EC3637E2}" type="slidenum">
              <a:rPr lang="en-US" smtClean="0"/>
              <a:t>‹#›</a:t>
            </a:fld>
            <a:endParaRPr lang="en-US"/>
          </a:p>
        </p:txBody>
      </p:sp>
    </p:spTree>
    <p:extLst>
      <p:ext uri="{BB962C8B-B14F-4D97-AF65-F5344CB8AC3E}">
        <p14:creationId xmlns:p14="http://schemas.microsoft.com/office/powerpoint/2010/main" val="93030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84DDFA-CAEC-1548-BAFD-4EE6A5FA1E92}"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70BF3-69E0-D14A-9244-6750EC3637E2}" type="slidenum">
              <a:rPr lang="en-US" smtClean="0"/>
              <a:t>‹#›</a:t>
            </a:fld>
            <a:endParaRPr lang="en-US"/>
          </a:p>
        </p:txBody>
      </p:sp>
    </p:spTree>
    <p:extLst>
      <p:ext uri="{BB962C8B-B14F-4D97-AF65-F5344CB8AC3E}">
        <p14:creationId xmlns:p14="http://schemas.microsoft.com/office/powerpoint/2010/main" val="177119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84DDFA-CAEC-1548-BAFD-4EE6A5FA1E92}"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70BF3-69E0-D14A-9244-6750EC3637E2}" type="slidenum">
              <a:rPr lang="en-US" smtClean="0"/>
              <a:t>‹#›</a:t>
            </a:fld>
            <a:endParaRPr lang="en-US"/>
          </a:p>
        </p:txBody>
      </p:sp>
    </p:spTree>
    <p:extLst>
      <p:ext uri="{BB962C8B-B14F-4D97-AF65-F5344CB8AC3E}">
        <p14:creationId xmlns:p14="http://schemas.microsoft.com/office/powerpoint/2010/main" val="218207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8.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7.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4DDFA-CAEC-1548-BAFD-4EE6A5FA1E92}" type="datetimeFigureOut">
              <a:rPr lang="en-US" smtClean="0"/>
              <a:t>11/30/2023</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70BF3-69E0-D14A-9244-6750EC3637E2}" type="slidenum">
              <a:rPr lang="en-US" smtClean="0"/>
              <a:t>‹#›</a:t>
            </a:fld>
            <a:endParaRPr lang="en-US"/>
          </a:p>
        </p:txBody>
      </p:sp>
      <p:pic>
        <p:nvPicPr>
          <p:cNvPr id="7" name="Picture 6" descr="HBS-Logo.jpe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07512" y="5731092"/>
            <a:ext cx="931705" cy="981396"/>
          </a:xfrm>
          <a:prstGeom prst="rect">
            <a:avLst/>
          </a:prstGeom>
        </p:spPr>
      </p:pic>
    </p:spTree>
    <p:extLst>
      <p:ext uri="{BB962C8B-B14F-4D97-AF65-F5344CB8AC3E}">
        <p14:creationId xmlns:p14="http://schemas.microsoft.com/office/powerpoint/2010/main" val="416790624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27004" y="6037883"/>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A6EAC0-5B3D-4295-B814-B71023C79783}" type="datetimeFigureOut">
              <a:rPr lang="en-US" smtClean="0"/>
              <a:t>11/30/2023</a:t>
            </a:fld>
            <a:endParaRPr lang="en-US"/>
          </a:p>
        </p:txBody>
      </p:sp>
      <p:sp>
        <p:nvSpPr>
          <p:cNvPr id="5" name="Footer Placeholder 4"/>
          <p:cNvSpPr>
            <a:spLocks noGrp="1"/>
          </p:cNvSpPr>
          <p:nvPr>
            <p:ph type="ftr" sz="quarter" idx="3"/>
          </p:nvPr>
        </p:nvSpPr>
        <p:spPr>
          <a:xfrm>
            <a:off x="2682715" y="6037883"/>
            <a:ext cx="4186328"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57248" y="6037883"/>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D1BA51-85B3-4E10-827F-BFF51F363B49}" type="slidenum">
              <a:rPr lang="en-US" smtClean="0"/>
              <a:t>‹#›</a:t>
            </a:fld>
            <a:endParaRPr lang="en-US"/>
          </a:p>
        </p:txBody>
      </p:sp>
      <p:pic>
        <p:nvPicPr>
          <p:cNvPr id="14" name="Picture 13" descr="TechCouncil-IN_logo_2016-FINAL-RGB.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37684" y="5912814"/>
            <a:ext cx="1853801" cy="515755"/>
          </a:xfrm>
          <a:prstGeom prst="rect">
            <a:avLst/>
          </a:prstGeom>
        </p:spPr>
      </p:pic>
      <p:pic>
        <p:nvPicPr>
          <p:cNvPr id="15" name="Picture 14"/>
          <p:cNvPicPr>
            <a:picLocks noChangeAspect="1"/>
          </p:cNvPicPr>
          <p:nvPr userDrawn="1"/>
        </p:nvPicPr>
        <p:blipFill rotWithShape="1">
          <a:blip r:embed="rId21"/>
          <a:srcRect b="50476"/>
          <a:stretch/>
        </p:blipFill>
        <p:spPr>
          <a:xfrm>
            <a:off x="10572294" y="5875129"/>
            <a:ext cx="1427952" cy="636460"/>
          </a:xfrm>
          <a:prstGeom prst="rect">
            <a:avLst/>
          </a:prstGeom>
        </p:spPr>
      </p:pic>
      <p:sp>
        <p:nvSpPr>
          <p:cNvPr id="16" name="Rectangle 15"/>
          <p:cNvSpPr/>
          <p:nvPr userDrawn="1"/>
        </p:nvSpPr>
        <p:spPr>
          <a:xfrm>
            <a:off x="9119867" y="6028439"/>
            <a:ext cx="1377826" cy="461665"/>
          </a:xfrm>
          <a:prstGeom prst="rect">
            <a:avLst/>
          </a:prstGeom>
        </p:spPr>
        <p:txBody>
          <a:bodyPr wrap="none">
            <a:spAutoFit/>
          </a:bodyPr>
          <a:lstStyle/>
          <a:p>
            <a:pPr algn="r"/>
            <a:r>
              <a:rPr lang="en-US" sz="1200" dirty="0">
                <a:solidFill>
                  <a:srgbClr val="000066"/>
                </a:solidFill>
                <a:latin typeface="Calibri" panose="020F0502020204030204" pitchFamily="34" charset="0"/>
              </a:rPr>
              <a:t>@</a:t>
            </a:r>
            <a:r>
              <a:rPr lang="en-US" sz="1200" dirty="0" err="1">
                <a:solidFill>
                  <a:srgbClr val="000066"/>
                </a:solidFill>
                <a:latin typeface="Calibri" panose="020F0502020204030204" pitchFamily="34" charset="0"/>
              </a:rPr>
              <a:t>WiscTechCouncil</a:t>
            </a:r>
            <a:endParaRPr lang="en-US" sz="1200" dirty="0">
              <a:solidFill>
                <a:srgbClr val="000066"/>
              </a:solidFill>
              <a:latin typeface="Calibri" panose="020F0502020204030204" pitchFamily="34" charset="0"/>
            </a:endParaRPr>
          </a:p>
          <a:p>
            <a:pPr algn="r"/>
            <a:r>
              <a:rPr lang="en-US" sz="1200" dirty="0">
                <a:solidFill>
                  <a:srgbClr val="000066"/>
                </a:solidFill>
                <a:latin typeface="Calibri" panose="020F0502020204030204" pitchFamily="34" charset="0"/>
              </a:rPr>
              <a:t>  #Innovation</a:t>
            </a:r>
          </a:p>
        </p:txBody>
      </p:sp>
    </p:spTree>
    <p:extLst>
      <p:ext uri="{BB962C8B-B14F-4D97-AF65-F5344CB8AC3E}">
        <p14:creationId xmlns:p14="http://schemas.microsoft.com/office/powerpoint/2010/main" val="155832133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l" defTabSz="457200" rtl="0" eaLnBrk="1" latinLnBrk="0" hangingPunct="1">
        <a:spcBef>
          <a:spcPct val="0"/>
        </a:spcBef>
        <a:buNone/>
        <a:defRPr sz="4000" b="1" kern="1200" cap="none">
          <a:ln w="3175" cmpd="sng">
            <a:noFill/>
          </a:ln>
          <a:solidFill>
            <a:srgbClr val="000066"/>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609600" y="534390"/>
            <a:ext cx="10972800" cy="380010"/>
          </a:xfrm>
          <a:prstGeom prst="callout1">
            <a:avLst>
              <a:gd name="adj1" fmla="val 100711"/>
              <a:gd name="adj2" fmla="val -41"/>
              <a:gd name="adj3" fmla="val 99147"/>
              <a:gd name="adj4" fmla="val 99939"/>
            </a:avLst>
          </a:prstGeom>
          <a:ln w="9525">
            <a:solidFill>
              <a:schemeClr val="tx1">
                <a:lumMod val="40000"/>
                <a:lumOff val="60000"/>
              </a:schemeClr>
            </a:solidFill>
          </a:ln>
        </p:spPr>
        <p:txBody>
          <a:bodyPr vert="horz" lIns="91440" tIns="0" rIns="9144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372393"/>
            <a:ext cx="10972800" cy="452596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bwMode="gray">
          <a:xfrm>
            <a:off x="9180616"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DF5F4-1935-4A39-BC37-1B356F3817BA}" type="slidenum">
              <a:rPr lang="en-US" smtClean="0"/>
              <a:pPr/>
              <a:t>‹#›</a:t>
            </a:fld>
            <a:endParaRPr lang="en-US" dirty="0"/>
          </a:p>
        </p:txBody>
      </p:sp>
    </p:spTree>
    <p:extLst>
      <p:ext uri="{BB962C8B-B14F-4D97-AF65-F5344CB8AC3E}">
        <p14:creationId xmlns:p14="http://schemas.microsoft.com/office/powerpoint/2010/main" val="410685267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ransition>
    <p:fade/>
  </p:transition>
  <p:hf hdr="0" ftr="0" dt="0"/>
  <p:txStyles>
    <p:titleStyle>
      <a:lvl1pPr algn="l" defTabSz="609570" rtl="0" eaLnBrk="1" latinLnBrk="0" hangingPunct="1">
        <a:lnSpc>
          <a:spcPct val="90000"/>
        </a:lnSpc>
        <a:spcBef>
          <a:spcPct val="0"/>
        </a:spcBef>
        <a:buNone/>
        <a:defRPr lang="en-US" sz="2700" b="0" i="0" kern="1200" cap="all" baseline="0" smtClean="0">
          <a:solidFill>
            <a:schemeClr val="tx2"/>
          </a:solidFill>
          <a:latin typeface="+mj-lt"/>
          <a:ea typeface="+mj-ea"/>
          <a:cs typeface="Arial"/>
        </a:defRPr>
      </a:lvl1pPr>
    </p:titleStyle>
    <p:bodyStyle>
      <a:lvl1pPr marL="0" indent="0" algn="l" defTabSz="1219140" rtl="0" eaLnBrk="1" latinLnBrk="0" hangingPunct="1">
        <a:lnSpc>
          <a:spcPct val="90000"/>
        </a:lnSpc>
        <a:spcBef>
          <a:spcPts val="1800"/>
        </a:spcBef>
        <a:buClr>
          <a:schemeClr val="bg2"/>
        </a:buClr>
        <a:buFont typeface="Arial" pitchFamily="34" charset="0"/>
        <a:buNone/>
        <a:defRPr sz="2400" kern="1200">
          <a:solidFill>
            <a:schemeClr val="tx1"/>
          </a:solidFill>
          <a:latin typeface="+mn-lt"/>
          <a:ea typeface="+mn-ea"/>
          <a:cs typeface="+mn-cs"/>
        </a:defRPr>
      </a:lvl1pPr>
      <a:lvl2pPr marL="225425" indent="-225425" algn="l" defTabSz="1219140" rtl="0" eaLnBrk="1" latinLnBrk="0" hangingPunct="1">
        <a:lnSpc>
          <a:spcPct val="90000"/>
        </a:lnSpc>
        <a:spcBef>
          <a:spcPts val="1200"/>
        </a:spcBef>
        <a:buClr>
          <a:schemeClr val="accent5">
            <a:lumMod val="75000"/>
          </a:schemeClr>
        </a:buClr>
        <a:buFont typeface="Arial" panose="020B0604020202020204" pitchFamily="34" charset="0"/>
        <a:buChar char="•"/>
        <a:defRPr sz="2200" kern="1200">
          <a:solidFill>
            <a:schemeClr val="tx1"/>
          </a:solidFill>
          <a:latin typeface="+mn-lt"/>
          <a:ea typeface="+mn-ea"/>
          <a:cs typeface="+mn-cs"/>
        </a:defRPr>
      </a:lvl2pPr>
      <a:lvl3pPr marL="628650" indent="-225425" algn="l" defTabSz="1219140" rtl="0" eaLnBrk="1" latinLnBrk="0" hangingPunct="1">
        <a:lnSpc>
          <a:spcPct val="90000"/>
        </a:lnSpc>
        <a:spcBef>
          <a:spcPts val="600"/>
        </a:spcBef>
        <a:buClr>
          <a:schemeClr val="accent5">
            <a:lumMod val="75000"/>
          </a:schemeClr>
        </a:buClr>
        <a:buFont typeface="Calibri" panose="020F0502020204030204" pitchFamily="34" charset="0"/>
        <a:buChar char="–"/>
        <a:defRPr sz="2000" kern="1200">
          <a:solidFill>
            <a:schemeClr val="tx1"/>
          </a:solidFill>
          <a:latin typeface="+mn-lt"/>
          <a:ea typeface="+mn-ea"/>
          <a:cs typeface="+mn-cs"/>
        </a:defRPr>
      </a:lvl3pPr>
      <a:lvl4pPr marL="973138" indent="-177800" algn="l" defTabSz="1219140" rtl="0" eaLnBrk="1" latinLnBrk="0" hangingPunct="1">
        <a:lnSpc>
          <a:spcPct val="90000"/>
        </a:lnSpc>
        <a:spcBef>
          <a:spcPct val="20000"/>
        </a:spcBef>
        <a:buClr>
          <a:schemeClr val="accent5">
            <a:lumMod val="75000"/>
          </a:schemeClr>
        </a:buClr>
        <a:buFont typeface="Arial" panose="020B0604020202020204" pitchFamily="34" charset="0"/>
        <a:buChar char="•"/>
        <a:defRPr sz="2000" kern="1200">
          <a:solidFill>
            <a:schemeClr val="tx1"/>
          </a:solidFill>
          <a:latin typeface="+mn-lt"/>
          <a:ea typeface="+mn-ea"/>
          <a:cs typeface="+mn-cs"/>
        </a:defRPr>
      </a:lvl4pPr>
      <a:lvl5pPr marL="1425575" indent="-225425" algn="l" defTabSz="1219140" rtl="0" eaLnBrk="1" latinLnBrk="0" hangingPunct="1">
        <a:lnSpc>
          <a:spcPct val="90000"/>
        </a:lnSpc>
        <a:spcBef>
          <a:spcPct val="20000"/>
        </a:spcBef>
        <a:buClr>
          <a:schemeClr val="bg2"/>
        </a:buClr>
        <a:buFont typeface="Calibri" panose="020F0502020204030204" pitchFamily="34" charset="0"/>
        <a:buChar char="–"/>
        <a:defRPr sz="20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guide id="5" orient="horz" pos="5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rgbClr val="0675B7"/>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rgbClr val="0675B7"/>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rgbClr val="0675B7"/>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rgbClr val="0675B7"/>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rgbClr val="0675B7"/>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72569" y="292693"/>
            <a:ext cx="8534400" cy="1199224"/>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69293" y="1751799"/>
            <a:ext cx="8534400" cy="4420402"/>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5401DB00-13D5-486D-AD9A-4F96C128822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660562" y="5361438"/>
            <a:ext cx="1480482" cy="733425"/>
          </a:xfrm>
          <a:prstGeom prst="rect">
            <a:avLst/>
          </a:prstGeom>
        </p:spPr>
      </p:pic>
      <p:pic>
        <p:nvPicPr>
          <p:cNvPr id="14" name="Picture 13">
            <a:extLst>
              <a:ext uri="{FF2B5EF4-FFF2-40B4-BE49-F238E27FC236}">
                <a16:creationId xmlns:a16="http://schemas.microsoft.com/office/drawing/2014/main" id="{136BAF43-95DA-4767-9A55-0EB81D26623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697534" y="6123738"/>
            <a:ext cx="1376135" cy="632659"/>
          </a:xfrm>
          <a:prstGeom prst="rect">
            <a:avLst/>
          </a:prstGeom>
        </p:spPr>
      </p:pic>
      <p:sp>
        <p:nvSpPr>
          <p:cNvPr id="17" name="TextBox 16">
            <a:extLst>
              <a:ext uri="{FF2B5EF4-FFF2-40B4-BE49-F238E27FC236}">
                <a16:creationId xmlns:a16="http://schemas.microsoft.com/office/drawing/2014/main" id="{3F5F8C40-29E4-487D-BC7D-EB5AB19F4646}"/>
              </a:ext>
            </a:extLst>
          </p:cNvPr>
          <p:cNvSpPr txBox="1"/>
          <p:nvPr userDrawn="1"/>
        </p:nvSpPr>
        <p:spPr>
          <a:xfrm rot="18897480">
            <a:off x="5060839" y="4379259"/>
            <a:ext cx="1218882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00ADEF"/>
                </a:solidFill>
              </a:rPr>
              <a:t>www.GovsBizPlanContest.com</a:t>
            </a:r>
          </a:p>
          <a:p>
            <a:pPr algn="ctr"/>
            <a:endParaRPr lang="en-US" sz="1600" b="1" dirty="0">
              <a:solidFill>
                <a:srgbClr val="00ADEF"/>
              </a:solidFill>
            </a:endParaRPr>
          </a:p>
        </p:txBody>
      </p:sp>
    </p:spTree>
    <p:extLst>
      <p:ext uri="{BB962C8B-B14F-4D97-AF65-F5344CB8AC3E}">
        <p14:creationId xmlns:p14="http://schemas.microsoft.com/office/powerpoint/2010/main" val="2350877719"/>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txStyles>
    <p:titleStyle>
      <a:lvl1pPr algn="l" defTabSz="457200" rtl="0" eaLnBrk="1" latinLnBrk="0" hangingPunct="1">
        <a:spcBef>
          <a:spcPct val="0"/>
        </a:spcBef>
        <a:buNone/>
        <a:defRPr sz="3600" kern="1200" cap="all">
          <a:ln w="3175" cmpd="sng">
            <a:noFill/>
          </a:ln>
          <a:solidFill>
            <a:srgbClr val="00ADEF"/>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rgbClr val="00ADEF"/>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rgbClr val="00ADEF"/>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rgbClr val="00ADEF"/>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rgbClr val="00ADEF"/>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rgbClr val="00ADEF"/>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govsbizplancontest.com"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hyperlink" Target="mailto:info@govsbizplancontest.com" TargetMode="Externa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hyperlink" Target="mailto:mentors@govsbizplancontest.com" TargetMode="Externa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942F-9529-417C-AC73-1611E5752B54}"/>
              </a:ext>
            </a:extLst>
          </p:cNvPr>
          <p:cNvSpPr>
            <a:spLocks noGrp="1"/>
          </p:cNvSpPr>
          <p:nvPr>
            <p:ph type="title"/>
          </p:nvPr>
        </p:nvSpPr>
        <p:spPr/>
        <p:txBody>
          <a:bodyPr/>
          <a:lstStyle/>
          <a:p>
            <a:r>
              <a:rPr lang="en-US" dirty="0"/>
              <a:t>2024 Governor’s Business Plan Contest</a:t>
            </a:r>
          </a:p>
        </p:txBody>
      </p:sp>
      <p:pic>
        <p:nvPicPr>
          <p:cNvPr id="4" name="Content Placeholder 3">
            <a:extLst>
              <a:ext uri="{FF2B5EF4-FFF2-40B4-BE49-F238E27FC236}">
                <a16:creationId xmlns:a16="http://schemas.microsoft.com/office/drawing/2014/main" id="{D1A5A55B-30F2-430A-93C5-9F823853CE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804" y="2261772"/>
            <a:ext cx="6222391" cy="2074130"/>
          </a:xfrm>
          <a:prstGeom prst="rect">
            <a:avLst/>
          </a:prstGeom>
        </p:spPr>
      </p:pic>
      <p:sp>
        <p:nvSpPr>
          <p:cNvPr id="5" name="TextBox 4">
            <a:extLst>
              <a:ext uri="{FF2B5EF4-FFF2-40B4-BE49-F238E27FC236}">
                <a16:creationId xmlns:a16="http://schemas.microsoft.com/office/drawing/2014/main" id="{2BBC3B90-6033-4CC9-AF9B-BA05886BB139}"/>
              </a:ext>
            </a:extLst>
          </p:cNvPr>
          <p:cNvSpPr txBox="1"/>
          <p:nvPr/>
        </p:nvSpPr>
        <p:spPr>
          <a:xfrm>
            <a:off x="2984804" y="4488110"/>
            <a:ext cx="704004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Online-only entry deadline 11:59 p.m. Jan. 31, 2023 </a:t>
            </a:r>
          </a:p>
          <a:p>
            <a:pPr marL="285750" indent="-285750">
              <a:buFont typeface="Arial" panose="020B0604020202020204" pitchFamily="34" charset="0"/>
              <a:buChar char="•"/>
            </a:pPr>
            <a:r>
              <a:rPr lang="en-US" sz="2400" dirty="0"/>
              <a:t>Visit govsbizplancontest.com for more information</a:t>
            </a:r>
          </a:p>
          <a:p>
            <a:pPr marL="285750" indent="-285750">
              <a:buFont typeface="Arial" panose="020B0604020202020204" pitchFamily="34" charset="0"/>
              <a:buChar char="•"/>
            </a:pPr>
            <a:r>
              <a:rPr lang="en-US" sz="2400" dirty="0"/>
              <a:t>Questions? Contact Julie Johnson at </a:t>
            </a:r>
            <a:r>
              <a:rPr lang="en-US" sz="2400" dirty="0">
                <a:hlinkClick r:id="rId3"/>
              </a:rPr>
              <a:t>info@govsbizplancontest.com</a:t>
            </a:r>
            <a:r>
              <a:rPr lang="en-US" sz="2400" dirty="0"/>
              <a:t> </a:t>
            </a:r>
          </a:p>
        </p:txBody>
      </p:sp>
    </p:spTree>
    <p:extLst>
      <p:ext uri="{BB962C8B-B14F-4D97-AF65-F5344CB8AC3E}">
        <p14:creationId xmlns:p14="http://schemas.microsoft.com/office/powerpoint/2010/main" val="98150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23546CFC-1D2E-45ED-9562-0D80BE93AFCC}"/>
              </a:ext>
            </a:extLst>
          </p:cNvPr>
          <p:cNvCxnSpPr>
            <a:cxnSpLocks/>
          </p:cNvCxnSpPr>
          <p:nvPr/>
        </p:nvCxnSpPr>
        <p:spPr>
          <a:xfrm>
            <a:off x="0" y="1991299"/>
            <a:ext cx="115888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F0CCFEC-6E61-4EDA-A15A-908F1B89C27B}"/>
              </a:ext>
            </a:extLst>
          </p:cNvPr>
          <p:cNvSpPr/>
          <p:nvPr/>
        </p:nvSpPr>
        <p:spPr>
          <a:xfrm>
            <a:off x="3885399" y="1791503"/>
            <a:ext cx="381000" cy="352193"/>
          </a:xfrm>
          <a:prstGeom prst="ellipse">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Oval 9">
            <a:extLst>
              <a:ext uri="{FF2B5EF4-FFF2-40B4-BE49-F238E27FC236}">
                <a16:creationId xmlns:a16="http://schemas.microsoft.com/office/drawing/2014/main" id="{B72E0115-0DA9-4D80-BA48-63757B58B716}"/>
              </a:ext>
            </a:extLst>
          </p:cNvPr>
          <p:cNvSpPr/>
          <p:nvPr/>
        </p:nvSpPr>
        <p:spPr>
          <a:xfrm>
            <a:off x="7925602" y="1801129"/>
            <a:ext cx="381000" cy="352193"/>
          </a:xfrm>
          <a:prstGeom prst="ellipse">
            <a:avLst/>
          </a:prstGeom>
          <a:solidFill>
            <a:srgbClr val="00ADE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ACE533CC-2077-461B-89EB-B0814057C5A2}"/>
              </a:ext>
            </a:extLst>
          </p:cNvPr>
          <p:cNvSpPr>
            <a:spLocks noGrp="1"/>
          </p:cNvSpPr>
          <p:nvPr>
            <p:ph type="title"/>
          </p:nvPr>
        </p:nvSpPr>
        <p:spPr/>
        <p:txBody>
          <a:bodyPr/>
          <a:lstStyle/>
          <a:p>
            <a:r>
              <a:rPr lang="en-US" dirty="0"/>
              <a:t>Final Phase: Diligent Dozen</a:t>
            </a:r>
          </a:p>
        </p:txBody>
      </p:sp>
      <p:sp>
        <p:nvSpPr>
          <p:cNvPr id="3" name="Content Placeholder 2">
            <a:extLst>
              <a:ext uri="{FF2B5EF4-FFF2-40B4-BE49-F238E27FC236}">
                <a16:creationId xmlns:a16="http://schemas.microsoft.com/office/drawing/2014/main" id="{AC6A9BFE-B0D4-4526-8587-AC4D8D658E65}"/>
              </a:ext>
            </a:extLst>
          </p:cNvPr>
          <p:cNvSpPr>
            <a:spLocks noGrp="1"/>
          </p:cNvSpPr>
          <p:nvPr>
            <p:ph idx="1"/>
          </p:nvPr>
        </p:nvSpPr>
        <p:spPr>
          <a:xfrm>
            <a:off x="684211" y="2633713"/>
            <a:ext cx="8921802" cy="4001929"/>
          </a:xfrm>
        </p:spPr>
        <p:txBody>
          <a:bodyPr>
            <a:normAutofit/>
          </a:bodyPr>
          <a:lstStyle/>
          <a:p>
            <a:pPr marL="0" indent="0">
              <a:buNone/>
            </a:pPr>
            <a:r>
              <a:rPr lang="en-US" sz="2400" dirty="0"/>
              <a:t>Live at the </a:t>
            </a:r>
            <a:r>
              <a:rPr lang="en-US" sz="2400" b="1" dirty="0"/>
              <a:t>Wisconsin Entrepreneurs’ Conference</a:t>
            </a:r>
          </a:p>
          <a:p>
            <a:endParaRPr lang="en-US" dirty="0"/>
          </a:p>
          <a:p>
            <a:r>
              <a:rPr lang="en-US" dirty="0"/>
              <a:t>Top 12 finalists present in front of judges and conference attendees, including investors from around the region.</a:t>
            </a:r>
          </a:p>
          <a:p>
            <a:r>
              <a:rPr lang="en-US" dirty="0"/>
              <a:t>Presenters receive free admission to the conference.</a:t>
            </a:r>
          </a:p>
          <a:p>
            <a:r>
              <a:rPr lang="en-US" dirty="0"/>
              <a:t>Live judging, along with the Phase 3 written scores determine the grand prize winner and subsequent place finishers.</a:t>
            </a:r>
          </a:p>
          <a:p>
            <a:r>
              <a:rPr lang="en-US" dirty="0"/>
              <a:t>Date: Early </a:t>
            </a:r>
            <a:r>
              <a:rPr lang="en-US"/>
              <a:t>June 2024</a:t>
            </a:r>
            <a:r>
              <a:rPr lang="en-US" dirty="0"/>
              <a:t>	</a:t>
            </a:r>
          </a:p>
          <a:p>
            <a:endParaRPr lang="en-US" dirty="0"/>
          </a:p>
        </p:txBody>
      </p:sp>
      <p:sp>
        <p:nvSpPr>
          <p:cNvPr id="7" name="Oval 6">
            <a:extLst>
              <a:ext uri="{FF2B5EF4-FFF2-40B4-BE49-F238E27FC236}">
                <a16:creationId xmlns:a16="http://schemas.microsoft.com/office/drawing/2014/main" id="{05733DAA-ABF5-4380-A109-8B383CD9CBAA}"/>
              </a:ext>
            </a:extLst>
          </p:cNvPr>
          <p:cNvSpPr/>
          <p:nvPr/>
        </p:nvSpPr>
        <p:spPr>
          <a:xfrm>
            <a:off x="5906302" y="1815202"/>
            <a:ext cx="381000" cy="352193"/>
          </a:xfrm>
          <a:prstGeom prst="ellipse">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Oval 8">
            <a:extLst>
              <a:ext uri="{FF2B5EF4-FFF2-40B4-BE49-F238E27FC236}">
                <a16:creationId xmlns:a16="http://schemas.microsoft.com/office/drawing/2014/main" id="{FC103CF7-52C9-4F4F-A0A7-5791A1E13DD8}"/>
              </a:ext>
            </a:extLst>
          </p:cNvPr>
          <p:cNvSpPr/>
          <p:nvPr/>
        </p:nvSpPr>
        <p:spPr>
          <a:xfrm>
            <a:off x="1867702" y="1791505"/>
            <a:ext cx="381000" cy="352193"/>
          </a:xfrm>
          <a:prstGeom prst="ellipse">
            <a:avLst/>
          </a:prstGeom>
          <a:solidFill>
            <a:schemeClr val="accent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DE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0043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C44E-E1FE-4917-9EA9-CE96AE853F08}"/>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B1F22E68-843D-4B27-969F-F38B157ED809}"/>
              </a:ext>
            </a:extLst>
          </p:cNvPr>
          <p:cNvSpPr>
            <a:spLocks noGrp="1"/>
          </p:cNvSpPr>
          <p:nvPr>
            <p:ph idx="1"/>
          </p:nvPr>
        </p:nvSpPr>
        <p:spPr>
          <a:xfrm>
            <a:off x="684210" y="1476260"/>
            <a:ext cx="9275037" cy="5089048"/>
          </a:xfrm>
        </p:spPr>
        <p:txBody>
          <a:bodyPr>
            <a:normAutofit fontScale="85000" lnSpcReduction="20000"/>
          </a:bodyPr>
          <a:lstStyle/>
          <a:p>
            <a:pPr lvl="0"/>
            <a:r>
              <a:rPr lang="en-US" dirty="0">
                <a:highlight>
                  <a:srgbClr val="000000"/>
                </a:highlight>
              </a:rPr>
              <a:t>Monday, January 31, 11:59 p.m. – Deadline to enter</a:t>
            </a:r>
          </a:p>
          <a:p>
            <a:pPr lvl="0"/>
            <a:r>
              <a:rPr lang="en-US" dirty="0">
                <a:highlight>
                  <a:srgbClr val="000000"/>
                </a:highlight>
              </a:rPr>
              <a:t>Thursday, February 2 – Phase 1 judging begins</a:t>
            </a:r>
          </a:p>
          <a:p>
            <a:pPr lvl="0"/>
            <a:r>
              <a:rPr lang="en-US" dirty="0">
                <a:highlight>
                  <a:srgbClr val="000000"/>
                </a:highlight>
              </a:rPr>
              <a:t>Thursday, February 15, 8 a.m. – Phase 1 judging ends</a:t>
            </a:r>
          </a:p>
          <a:p>
            <a:pPr lvl="0"/>
            <a:r>
              <a:rPr lang="en-US" dirty="0">
                <a:highlight>
                  <a:srgbClr val="000000"/>
                </a:highlight>
              </a:rPr>
              <a:t>Monday, February 19 – Phase 2 opens for semi-finalists</a:t>
            </a:r>
          </a:p>
          <a:p>
            <a:pPr lvl="0"/>
            <a:r>
              <a:rPr lang="en-US" dirty="0">
                <a:highlight>
                  <a:srgbClr val="000000"/>
                </a:highlight>
              </a:rPr>
              <a:t>Monday, March 11, 11:59 p.m.  – Phase 2 deadline</a:t>
            </a:r>
          </a:p>
          <a:p>
            <a:pPr lvl="0"/>
            <a:r>
              <a:rPr lang="en-US" dirty="0">
                <a:highlight>
                  <a:srgbClr val="000000"/>
                </a:highlight>
              </a:rPr>
              <a:t>Thursday, March 14 – Phase 2 judging begins</a:t>
            </a:r>
          </a:p>
          <a:p>
            <a:pPr lvl="0"/>
            <a:r>
              <a:rPr lang="en-US" dirty="0">
                <a:highlight>
                  <a:srgbClr val="000000"/>
                </a:highlight>
              </a:rPr>
              <a:t>Thursday, March 28, 8 a.m.  – Phase 2 judging ends</a:t>
            </a:r>
          </a:p>
          <a:p>
            <a:pPr lvl="0"/>
            <a:r>
              <a:rPr lang="en-US" dirty="0">
                <a:highlight>
                  <a:srgbClr val="000000"/>
                </a:highlight>
              </a:rPr>
              <a:t>Monday, April 1 – Phase 3 opens for finalists</a:t>
            </a:r>
          </a:p>
          <a:p>
            <a:pPr lvl="0"/>
            <a:r>
              <a:rPr lang="en-US" dirty="0">
                <a:highlight>
                  <a:srgbClr val="000000"/>
                </a:highlight>
              </a:rPr>
              <a:t>Monday, April 22, 11:59 p.m.  – Phase 3 deadline</a:t>
            </a:r>
          </a:p>
          <a:p>
            <a:pPr lvl="0"/>
            <a:r>
              <a:rPr lang="en-US" dirty="0">
                <a:highlight>
                  <a:srgbClr val="000000"/>
                </a:highlight>
              </a:rPr>
              <a:t>Thursday, April 25 – Phase 3 judging begins</a:t>
            </a:r>
          </a:p>
          <a:p>
            <a:pPr lvl="0"/>
            <a:r>
              <a:rPr lang="en-US" dirty="0">
                <a:highlight>
                  <a:srgbClr val="000000"/>
                </a:highlight>
              </a:rPr>
              <a:t>Wednesday, May 8, 12 p.m.  – Phase 3 judging ends</a:t>
            </a:r>
          </a:p>
          <a:p>
            <a:pPr lvl="0"/>
            <a:r>
              <a:rPr lang="en-US" dirty="0">
                <a:highlight>
                  <a:srgbClr val="000000"/>
                </a:highlight>
              </a:rPr>
              <a:t>Friday, May 10 – Top 12 selected</a:t>
            </a:r>
          </a:p>
          <a:p>
            <a:pPr lvl="0"/>
            <a:r>
              <a:rPr lang="en-US" dirty="0">
                <a:highlight>
                  <a:srgbClr val="000000"/>
                </a:highlight>
              </a:rPr>
              <a:t>Monday, May 15-Friday, May 19 –BPC practice pitches</a:t>
            </a:r>
          </a:p>
          <a:p>
            <a:r>
              <a:rPr lang="en-US" dirty="0">
                <a:highlight>
                  <a:srgbClr val="000000"/>
                </a:highlight>
              </a:rPr>
              <a:t>June 2024 Entrepreneur’s Conference live pitches</a:t>
            </a:r>
          </a:p>
          <a:p>
            <a:pPr lvl="0"/>
            <a:endParaRPr lang="en-US" dirty="0">
              <a:solidFill>
                <a:srgbClr val="FF0000"/>
              </a:solidFill>
            </a:endParaRPr>
          </a:p>
        </p:txBody>
      </p:sp>
    </p:spTree>
    <p:extLst>
      <p:ext uri="{BB962C8B-B14F-4D97-AF65-F5344CB8AC3E}">
        <p14:creationId xmlns:p14="http://schemas.microsoft.com/office/powerpoint/2010/main" val="96329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4E82-D0CE-48F0-A35D-700D65CF2214}"/>
              </a:ext>
            </a:extLst>
          </p:cNvPr>
          <p:cNvSpPr>
            <a:spLocks noGrp="1"/>
          </p:cNvSpPr>
          <p:nvPr>
            <p:ph type="title"/>
          </p:nvPr>
        </p:nvSpPr>
        <p:spPr/>
        <p:txBody>
          <a:bodyPr/>
          <a:lstStyle/>
          <a:p>
            <a:r>
              <a:rPr lang="en-US" dirty="0"/>
              <a:t>Awards</a:t>
            </a:r>
          </a:p>
        </p:txBody>
      </p:sp>
      <p:sp>
        <p:nvSpPr>
          <p:cNvPr id="3" name="Content Placeholder 2">
            <a:extLst>
              <a:ext uri="{FF2B5EF4-FFF2-40B4-BE49-F238E27FC236}">
                <a16:creationId xmlns:a16="http://schemas.microsoft.com/office/drawing/2014/main" id="{1BDBAF27-FD04-4CEA-BFF1-BA10F1DF4A68}"/>
              </a:ext>
            </a:extLst>
          </p:cNvPr>
          <p:cNvSpPr>
            <a:spLocks noGrp="1"/>
          </p:cNvSpPr>
          <p:nvPr>
            <p:ph idx="1"/>
          </p:nvPr>
        </p:nvSpPr>
        <p:spPr/>
        <p:txBody>
          <a:bodyPr>
            <a:normAutofit fontScale="92500" lnSpcReduction="10000"/>
          </a:bodyPr>
          <a:lstStyle/>
          <a:p>
            <a:r>
              <a:rPr lang="en-US" dirty="0"/>
              <a:t>Grand prize winner and all place winners will be awarded during the BPC awards ceremony at the Wisconsin Entrepreneurs’ Conference.</a:t>
            </a:r>
          </a:p>
          <a:p>
            <a:r>
              <a:rPr lang="en-US" dirty="0"/>
              <a:t>Cash and in-kind prizes totaled more than $119,000 in 2023.</a:t>
            </a:r>
          </a:p>
          <a:p>
            <a:r>
              <a:rPr lang="en-US" dirty="0"/>
              <a:t>In-kind services include:</a:t>
            </a:r>
          </a:p>
          <a:p>
            <a:pPr lvl="1"/>
            <a:r>
              <a:rPr lang="en-US" dirty="0"/>
              <a:t>Legal</a:t>
            </a:r>
          </a:p>
          <a:p>
            <a:pPr lvl="1"/>
            <a:r>
              <a:rPr lang="en-US" dirty="0"/>
              <a:t>Accounting</a:t>
            </a:r>
          </a:p>
          <a:p>
            <a:pPr lvl="1"/>
            <a:r>
              <a:rPr lang="en-US" dirty="0"/>
              <a:t>Web development</a:t>
            </a:r>
          </a:p>
          <a:p>
            <a:pPr lvl="1"/>
            <a:r>
              <a:rPr lang="en-US" dirty="0"/>
              <a:t>Office space</a:t>
            </a:r>
          </a:p>
          <a:p>
            <a:pPr lvl="1"/>
            <a:r>
              <a:rPr lang="en-US" dirty="0"/>
              <a:t>Prototyping</a:t>
            </a:r>
          </a:p>
          <a:p>
            <a:pPr lvl="1"/>
            <a:r>
              <a:rPr lang="en-US" dirty="0"/>
              <a:t>Marketing</a:t>
            </a:r>
          </a:p>
          <a:p>
            <a:pPr lvl="1"/>
            <a:r>
              <a:rPr lang="en-US" dirty="0"/>
              <a:t>More</a:t>
            </a:r>
          </a:p>
          <a:p>
            <a:endParaRPr lang="en-US" dirty="0"/>
          </a:p>
        </p:txBody>
      </p:sp>
    </p:spTree>
    <p:extLst>
      <p:ext uri="{BB962C8B-B14F-4D97-AF65-F5344CB8AC3E}">
        <p14:creationId xmlns:p14="http://schemas.microsoft.com/office/powerpoint/2010/main" val="391867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6BAF-D437-4D3C-8DF8-951181C7ED78}"/>
              </a:ext>
            </a:extLst>
          </p:cNvPr>
          <p:cNvSpPr>
            <a:spLocks noGrp="1"/>
          </p:cNvSpPr>
          <p:nvPr>
            <p:ph type="title"/>
          </p:nvPr>
        </p:nvSpPr>
        <p:spPr>
          <a:xfrm>
            <a:off x="672569" y="292692"/>
            <a:ext cx="8534400" cy="1285851"/>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53BE0941-E39C-479B-B410-C089F53A44C0}"/>
              </a:ext>
            </a:extLst>
          </p:cNvPr>
          <p:cNvSpPr>
            <a:spLocks noGrp="1"/>
          </p:cNvSpPr>
          <p:nvPr>
            <p:ph idx="1"/>
          </p:nvPr>
        </p:nvSpPr>
        <p:spPr>
          <a:xfrm>
            <a:off x="672569" y="2211201"/>
            <a:ext cx="8534400" cy="4115707"/>
          </a:xfrm>
        </p:spPr>
        <p:txBody>
          <a:bodyPr>
            <a:normAutofit fontScale="92500" lnSpcReduction="20000"/>
          </a:bodyPr>
          <a:lstStyle/>
          <a:p>
            <a:pPr algn="l" fontAlgn="base"/>
            <a:r>
              <a:rPr lang="en-US" b="1" i="0" dirty="0">
                <a:solidFill>
                  <a:srgbClr val="1E73BE"/>
                </a:solidFill>
                <a:effectLst/>
                <a:latin typeface="Raleway"/>
              </a:rPr>
              <a:t>Am I eligible to participate?</a:t>
            </a:r>
          </a:p>
          <a:p>
            <a:pPr algn="l" fontAlgn="base"/>
            <a:r>
              <a:rPr lang="en-US" b="0" i="0" dirty="0">
                <a:solidFill>
                  <a:schemeClr val="tx1">
                    <a:lumMod val="95000"/>
                  </a:schemeClr>
                </a:solidFill>
                <a:effectLst/>
                <a:latin typeface="Raleway"/>
              </a:rPr>
              <a:t>Individuals, teams or companies are eligible if they:</a:t>
            </a:r>
          </a:p>
          <a:p>
            <a:pPr algn="l" fontAlgn="base">
              <a:buFont typeface="Arial" panose="020B0604020202020204" pitchFamily="34" charset="0"/>
              <a:buChar char="•"/>
            </a:pPr>
            <a:r>
              <a:rPr lang="en-US" b="0" i="0" dirty="0">
                <a:solidFill>
                  <a:schemeClr val="tx1">
                    <a:lumMod val="95000"/>
                  </a:schemeClr>
                </a:solidFill>
                <a:effectLst/>
                <a:latin typeface="Raleway"/>
              </a:rPr>
              <a:t>Are Wisconsin residents 18 years old or older, and who have a business plan that employs or leverages technology. Examples of technology include an eCommerce platform for a traditional business, a mobile application, a life sciences innovation or an advanced manufacturing process or system.</a:t>
            </a:r>
          </a:p>
          <a:p>
            <a:pPr algn="l" fontAlgn="base">
              <a:buFont typeface="Arial" panose="020B0604020202020204" pitchFamily="34" charset="0"/>
              <a:buChar char="•"/>
            </a:pPr>
            <a:r>
              <a:rPr lang="en-US" b="0" i="0" dirty="0">
                <a:solidFill>
                  <a:schemeClr val="tx1">
                    <a:lumMod val="95000"/>
                  </a:schemeClr>
                </a:solidFill>
                <a:effectLst/>
                <a:latin typeface="Raleway"/>
              </a:rPr>
              <a:t>Are based in Wisconsin and/or plan to locate a business in Wisconsin.</a:t>
            </a:r>
          </a:p>
          <a:p>
            <a:pPr algn="l" fontAlgn="base">
              <a:buFont typeface="Arial" panose="020B0604020202020204" pitchFamily="34" charset="0"/>
              <a:buChar char="•"/>
            </a:pPr>
            <a:r>
              <a:rPr lang="en-US" b="0" i="0" dirty="0">
                <a:solidFill>
                  <a:schemeClr val="tx1">
                    <a:lumMod val="95000"/>
                  </a:schemeClr>
                </a:solidFill>
                <a:effectLst/>
                <a:latin typeface="Raleway"/>
              </a:rPr>
              <a:t>Have not received more than $50,000 in private equity funding as of Jan. 31 for an idea in its current form. For the purposes of this contest, private equity funding is generally angel or venture funding but also includes equity investments by accelerators. It does not include SBIR/STTR, bank loans, non-dilutive accelerator program grants or funding from friends or family. Questions? Email our contest administrator, info@govsbizplancontest.com”</a:t>
            </a:r>
          </a:p>
        </p:txBody>
      </p:sp>
    </p:spTree>
    <p:extLst>
      <p:ext uri="{BB962C8B-B14F-4D97-AF65-F5344CB8AC3E}">
        <p14:creationId xmlns:p14="http://schemas.microsoft.com/office/powerpoint/2010/main" val="367754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6BAF-D437-4D3C-8DF8-951181C7ED78}"/>
              </a:ext>
            </a:extLst>
          </p:cNvPr>
          <p:cNvSpPr>
            <a:spLocks noGrp="1"/>
          </p:cNvSpPr>
          <p:nvPr>
            <p:ph type="title"/>
          </p:nvPr>
        </p:nvSpPr>
        <p:spPr>
          <a:xfrm>
            <a:off x="672569" y="292692"/>
            <a:ext cx="8534400" cy="1285851"/>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53BE0941-E39C-479B-B410-C089F53A44C0}"/>
              </a:ext>
            </a:extLst>
          </p:cNvPr>
          <p:cNvSpPr>
            <a:spLocks noGrp="1"/>
          </p:cNvSpPr>
          <p:nvPr>
            <p:ph idx="1"/>
          </p:nvPr>
        </p:nvSpPr>
        <p:spPr>
          <a:xfrm>
            <a:off x="684211" y="1897166"/>
            <a:ext cx="8534400" cy="3146472"/>
          </a:xfrm>
        </p:spPr>
        <p:txBody>
          <a:bodyPr>
            <a:normAutofit/>
          </a:bodyPr>
          <a:lstStyle/>
          <a:p>
            <a:pPr algn="l" fontAlgn="base"/>
            <a:r>
              <a:rPr lang="en-US" b="1" i="0" dirty="0">
                <a:solidFill>
                  <a:srgbClr val="1E73BE"/>
                </a:solidFill>
                <a:effectLst/>
                <a:latin typeface="Raleway"/>
              </a:rPr>
              <a:t>Can I use Intellectual Property in my business?</a:t>
            </a:r>
          </a:p>
          <a:p>
            <a:pPr algn="l" fontAlgn="base"/>
            <a:endParaRPr lang="en-US" b="1" i="0" dirty="0">
              <a:solidFill>
                <a:srgbClr val="1E73BE"/>
              </a:solidFill>
              <a:effectLst/>
              <a:latin typeface="Raleway"/>
            </a:endParaRPr>
          </a:p>
          <a:p>
            <a:pPr marL="0" marR="0" algn="l" fontAlgn="base">
              <a:lnSpc>
                <a:spcPts val="1800"/>
              </a:lnSpc>
              <a:spcBef>
                <a:spcPts val="0"/>
              </a:spcBef>
              <a:spcAft>
                <a:spcPts val="0"/>
              </a:spcAft>
            </a:pPr>
            <a:r>
              <a:rPr lang="en-US" b="0" i="0" dirty="0">
                <a:solidFill>
                  <a:schemeClr val="tx1">
                    <a:lumMod val="95000"/>
                  </a:schemeClr>
                </a:solidFill>
                <a:effectLst/>
                <a:latin typeface="Raleway"/>
              </a:rPr>
              <a:t>All intellectual property used in business ideas and/or plans must be owned or licensed by the BPC entrant. For BPC purposes, examples of intellectual property include but are not limited to trademarks, copyrights, patent-pending status or an issued patent.</a:t>
            </a:r>
          </a:p>
          <a:p>
            <a:pPr marL="0" marR="0" algn="l" fontAlgn="base">
              <a:lnSpc>
                <a:spcPts val="1800"/>
              </a:lnSpc>
              <a:spcBef>
                <a:spcPts val="0"/>
              </a:spcBef>
              <a:spcAft>
                <a:spcPts val="0"/>
              </a:spcAft>
            </a:pPr>
            <a:endParaRPr lang="en-US" b="0" i="0" dirty="0">
              <a:solidFill>
                <a:srgbClr val="666666"/>
              </a:solidFill>
              <a:effectLst/>
              <a:latin typeface="Raleway"/>
            </a:endParaRPr>
          </a:p>
        </p:txBody>
      </p:sp>
    </p:spTree>
    <p:extLst>
      <p:ext uri="{BB962C8B-B14F-4D97-AF65-F5344CB8AC3E}">
        <p14:creationId xmlns:p14="http://schemas.microsoft.com/office/powerpoint/2010/main" val="345761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6BAF-D437-4D3C-8DF8-951181C7ED78}"/>
              </a:ext>
            </a:extLst>
          </p:cNvPr>
          <p:cNvSpPr>
            <a:spLocks noGrp="1"/>
          </p:cNvSpPr>
          <p:nvPr>
            <p:ph type="title"/>
          </p:nvPr>
        </p:nvSpPr>
        <p:spPr>
          <a:xfrm>
            <a:off x="672569" y="292692"/>
            <a:ext cx="8534400" cy="1285851"/>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53BE0941-E39C-479B-B410-C089F53A44C0}"/>
              </a:ext>
            </a:extLst>
          </p:cNvPr>
          <p:cNvSpPr>
            <a:spLocks noGrp="1"/>
          </p:cNvSpPr>
          <p:nvPr>
            <p:ph idx="1"/>
          </p:nvPr>
        </p:nvSpPr>
        <p:spPr>
          <a:xfrm>
            <a:off x="684211" y="1897166"/>
            <a:ext cx="8534400" cy="3737016"/>
          </a:xfrm>
        </p:spPr>
        <p:txBody>
          <a:bodyPr>
            <a:normAutofit fontScale="92500" lnSpcReduction="10000"/>
          </a:bodyPr>
          <a:lstStyle/>
          <a:p>
            <a:pPr algn="l" fontAlgn="base"/>
            <a:r>
              <a:rPr lang="en-US" b="1" i="0" dirty="0">
                <a:solidFill>
                  <a:srgbClr val="1E73BE"/>
                </a:solidFill>
                <a:effectLst/>
                <a:latin typeface="Raleway"/>
              </a:rPr>
              <a:t>Can I enter more than one idea?</a:t>
            </a:r>
          </a:p>
          <a:p>
            <a:pPr algn="l" fontAlgn="base"/>
            <a:r>
              <a:rPr lang="en-US" b="0" i="0" dirty="0">
                <a:solidFill>
                  <a:schemeClr val="tx1">
                    <a:lumMod val="95000"/>
                  </a:schemeClr>
                </a:solidFill>
                <a:effectLst/>
                <a:latin typeface="Raleway"/>
              </a:rPr>
              <a:t>There is no upper limit to the number of unique ideas or plans a contestant may submit. For example, one contestant may submit an idea for a new paper pulping process to the Advanced Manufacturing category and an idea for new paper-making software to the Information Technology category. The same contestant may have more than one idea advance though the competition in one or more categories. Be careful, however: Multiple entries also mean divided time.</a:t>
            </a:r>
          </a:p>
          <a:p>
            <a:pPr algn="l" fontAlgn="base"/>
            <a:r>
              <a:rPr lang="en-US" b="0" i="0" dirty="0">
                <a:solidFill>
                  <a:schemeClr val="tx1">
                    <a:lumMod val="95000"/>
                  </a:schemeClr>
                </a:solidFill>
                <a:effectLst/>
                <a:latin typeface="Raleway"/>
              </a:rPr>
              <a:t>Contestants must create a new account for each entry. Each account will require a </a:t>
            </a:r>
            <a:r>
              <a:rPr lang="en-US" b="1" i="0" dirty="0">
                <a:solidFill>
                  <a:schemeClr val="tx1">
                    <a:lumMod val="95000"/>
                  </a:schemeClr>
                </a:solidFill>
                <a:effectLst/>
                <a:latin typeface="Raleway"/>
              </a:rPr>
              <a:t>different</a:t>
            </a:r>
            <a:r>
              <a:rPr lang="en-US" b="0" i="0" dirty="0">
                <a:solidFill>
                  <a:schemeClr val="tx1">
                    <a:lumMod val="95000"/>
                  </a:schemeClr>
                </a:solidFill>
                <a:effectLst/>
                <a:latin typeface="Raleway"/>
              </a:rPr>
              <a:t> email address. If you do not have more than one email address and would like to submit multiple entries, please contact the contest administrator at </a:t>
            </a:r>
            <a:r>
              <a:rPr lang="en-US" b="1" i="0" u="none" strike="noStrike" dirty="0">
                <a:solidFill>
                  <a:schemeClr val="tx1">
                    <a:lumMod val="95000"/>
                  </a:schemeClr>
                </a:solidFill>
                <a:effectLst/>
                <a:latin typeface="Raleway"/>
                <a:hlinkClick r:id="rId2">
                  <a:extLst>
                    <a:ext uri="{A12FA001-AC4F-418D-AE19-62706E023703}">
                      <ahyp:hlinkClr xmlns:ahyp="http://schemas.microsoft.com/office/drawing/2018/hyperlinkcolor" val="tx"/>
                    </a:ext>
                  </a:extLst>
                </a:hlinkClick>
              </a:rPr>
              <a:t>info@govsbizplancontest.com</a:t>
            </a:r>
            <a:r>
              <a:rPr lang="en-US" b="0" i="0" dirty="0">
                <a:solidFill>
                  <a:schemeClr val="tx1">
                    <a:lumMod val="95000"/>
                  </a:schemeClr>
                </a:solidFill>
                <a:effectLst/>
                <a:latin typeface="Raleway"/>
              </a:rPr>
              <a:t>.</a:t>
            </a:r>
          </a:p>
          <a:p>
            <a:endParaRPr lang="en-US" dirty="0"/>
          </a:p>
        </p:txBody>
      </p:sp>
    </p:spTree>
    <p:extLst>
      <p:ext uri="{BB962C8B-B14F-4D97-AF65-F5344CB8AC3E}">
        <p14:creationId xmlns:p14="http://schemas.microsoft.com/office/powerpoint/2010/main" val="1690549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4E7A-19C1-48F4-A7E4-9C7DCCA87199}"/>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BF40C4A3-484A-4010-8EAC-071BCB064735}"/>
              </a:ext>
            </a:extLst>
          </p:cNvPr>
          <p:cNvSpPr>
            <a:spLocks noGrp="1"/>
          </p:cNvSpPr>
          <p:nvPr>
            <p:ph idx="1"/>
          </p:nvPr>
        </p:nvSpPr>
        <p:spPr/>
        <p:txBody>
          <a:bodyPr>
            <a:normAutofit fontScale="85000" lnSpcReduction="10000"/>
          </a:bodyPr>
          <a:lstStyle/>
          <a:p>
            <a:r>
              <a:rPr lang="en-US" b="1" dirty="0"/>
              <a:t>SCORE </a:t>
            </a:r>
            <a:r>
              <a:rPr lang="en-US" dirty="0"/>
              <a:t>is a nonprofit association that helps small businesses get off the ground, grow and achieve their goals through education and mentorship. Supported by the U.S. Small Business Administration and a network of more than 11,000 volunteers, SCORE offers mentoring, counseling, business tools and workshops at a low cost or no charge. </a:t>
            </a:r>
            <a:r>
              <a:rPr lang="en-US" dirty="0">
                <a:solidFill>
                  <a:srgbClr val="00ADEF"/>
                </a:solidFill>
              </a:rPr>
              <a:t>www.score.org</a:t>
            </a:r>
          </a:p>
          <a:p>
            <a:r>
              <a:rPr lang="en-US" b="1" dirty="0"/>
              <a:t>The Center for Technology Commercialization </a:t>
            </a:r>
            <a:r>
              <a:rPr lang="en-US" dirty="0"/>
              <a:t>provides one-on-one assistance to early stage emerging technology businesses throughout Wisconsin. Center consultants are experts in commercialization processes. They have more than 60 years of combined experience and have collaborated in acquiring more than $100 million in federal and other funding for their clients. </a:t>
            </a:r>
            <a:r>
              <a:rPr lang="en-US" dirty="0">
                <a:solidFill>
                  <a:srgbClr val="00ADEF"/>
                </a:solidFill>
              </a:rPr>
              <a:t>www.wisconsinsbir.org</a:t>
            </a:r>
          </a:p>
          <a:p>
            <a:r>
              <a:rPr lang="en-US" b="1" dirty="0"/>
              <a:t>Wisconsin Entrepreneurs’ Toolkit </a:t>
            </a:r>
            <a:r>
              <a:rPr lang="en-US" dirty="0"/>
              <a:t>was developed by the Wisconsin Technology Council to provide business startup information and assistance, networking contacts and technical resources. The information caters to individuals interested in starting any type of business including retail, service or technology companies. The Toolkit is available at </a:t>
            </a:r>
            <a:r>
              <a:rPr lang="en-US" dirty="0">
                <a:solidFill>
                  <a:srgbClr val="00ADEF"/>
                </a:solidFill>
              </a:rPr>
              <a:t>www.witoolkit.com</a:t>
            </a:r>
            <a:endParaRPr lang="en-US" b="1" dirty="0"/>
          </a:p>
          <a:p>
            <a:endParaRPr lang="en-US" dirty="0"/>
          </a:p>
        </p:txBody>
      </p:sp>
    </p:spTree>
    <p:extLst>
      <p:ext uri="{BB962C8B-B14F-4D97-AF65-F5344CB8AC3E}">
        <p14:creationId xmlns:p14="http://schemas.microsoft.com/office/powerpoint/2010/main" val="3789549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6BAF-D437-4D3C-8DF8-951181C7ED78}"/>
              </a:ext>
            </a:extLst>
          </p:cNvPr>
          <p:cNvSpPr>
            <a:spLocks noGrp="1"/>
          </p:cNvSpPr>
          <p:nvPr>
            <p:ph type="title"/>
          </p:nvPr>
        </p:nvSpPr>
        <p:spPr>
          <a:xfrm>
            <a:off x="672569" y="292692"/>
            <a:ext cx="8534400" cy="1285851"/>
          </a:xfrm>
        </p:spPr>
        <p:txBody>
          <a:bodyPr/>
          <a:lstStyle/>
          <a:p>
            <a:r>
              <a:rPr lang="en-US" dirty="0"/>
              <a:t>Questions?</a:t>
            </a:r>
          </a:p>
        </p:txBody>
      </p:sp>
      <p:sp>
        <p:nvSpPr>
          <p:cNvPr id="3" name="Content Placeholder 2">
            <a:extLst>
              <a:ext uri="{FF2B5EF4-FFF2-40B4-BE49-F238E27FC236}">
                <a16:creationId xmlns:a16="http://schemas.microsoft.com/office/drawing/2014/main" id="{53BE0941-E39C-479B-B410-C089F53A44C0}"/>
              </a:ext>
            </a:extLst>
          </p:cNvPr>
          <p:cNvSpPr>
            <a:spLocks noGrp="1"/>
          </p:cNvSpPr>
          <p:nvPr>
            <p:ph idx="1"/>
          </p:nvPr>
        </p:nvSpPr>
        <p:spPr>
          <a:xfrm>
            <a:off x="684211" y="1897166"/>
            <a:ext cx="8534400" cy="3146472"/>
          </a:xfrm>
        </p:spPr>
        <p:txBody>
          <a:bodyPr/>
          <a:lstStyle/>
          <a:p>
            <a:pPr marL="0" indent="0">
              <a:buNone/>
            </a:pPr>
            <a:r>
              <a:rPr lang="en-US" dirty="0"/>
              <a:t>Julie Johnson</a:t>
            </a:r>
          </a:p>
          <a:p>
            <a:pPr marL="0" indent="0">
              <a:lnSpc>
                <a:spcPct val="80000"/>
              </a:lnSpc>
              <a:buNone/>
            </a:pPr>
            <a:r>
              <a:rPr lang="en-US" dirty="0"/>
              <a:t>Wisconsin Technology Council</a:t>
            </a:r>
          </a:p>
          <a:p>
            <a:pPr marL="0" indent="0">
              <a:lnSpc>
                <a:spcPct val="80000"/>
              </a:lnSpc>
              <a:buNone/>
            </a:pPr>
            <a:r>
              <a:rPr lang="en-US" dirty="0"/>
              <a:t>455 Science Drive, Suite 240</a:t>
            </a:r>
          </a:p>
          <a:p>
            <a:pPr marL="0" indent="0">
              <a:lnSpc>
                <a:spcPct val="80000"/>
              </a:lnSpc>
              <a:buNone/>
            </a:pPr>
            <a:r>
              <a:rPr lang="en-US" dirty="0"/>
              <a:t>Madison, WI 53711</a:t>
            </a:r>
          </a:p>
          <a:p>
            <a:pPr marL="0" indent="0">
              <a:lnSpc>
                <a:spcPct val="80000"/>
              </a:lnSpc>
              <a:buNone/>
            </a:pPr>
            <a:r>
              <a:rPr lang="en-US" dirty="0"/>
              <a:t>(608) 442-7557</a:t>
            </a:r>
          </a:p>
          <a:p>
            <a:pPr marL="0" indent="0">
              <a:lnSpc>
                <a:spcPct val="80000"/>
              </a:lnSpc>
              <a:buNone/>
            </a:pPr>
            <a:r>
              <a:rPr lang="en-US" dirty="0"/>
              <a:t>julie@wisconsintechnologycouncil.com </a:t>
            </a:r>
          </a:p>
          <a:p>
            <a:endParaRPr lang="en-US" dirty="0"/>
          </a:p>
        </p:txBody>
      </p:sp>
    </p:spTree>
    <p:extLst>
      <p:ext uri="{BB962C8B-B14F-4D97-AF65-F5344CB8AC3E}">
        <p14:creationId xmlns:p14="http://schemas.microsoft.com/office/powerpoint/2010/main" val="214154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D9A41C-2865-40DB-BF85-5EDBAAE9AA25}"/>
              </a:ext>
            </a:extLst>
          </p:cNvPr>
          <p:cNvSpPr/>
          <p:nvPr/>
        </p:nvSpPr>
        <p:spPr>
          <a:xfrm>
            <a:off x="9779267" y="96253"/>
            <a:ext cx="2412733" cy="66703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6912EDAD-ED59-4C28-A39B-DEFD990231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050" y="234509"/>
            <a:ext cx="9867900" cy="6388982"/>
          </a:xfrm>
          <a:prstGeom prst="rect">
            <a:avLst/>
          </a:prstGeom>
        </p:spPr>
      </p:pic>
      <p:sp>
        <p:nvSpPr>
          <p:cNvPr id="4" name="TextBox 3">
            <a:extLst>
              <a:ext uri="{FF2B5EF4-FFF2-40B4-BE49-F238E27FC236}">
                <a16:creationId xmlns:a16="http://schemas.microsoft.com/office/drawing/2014/main" id="{6B6F0625-660A-4F69-A60B-C64D5D545C45}"/>
              </a:ext>
            </a:extLst>
          </p:cNvPr>
          <p:cNvSpPr txBox="1"/>
          <p:nvPr/>
        </p:nvSpPr>
        <p:spPr>
          <a:xfrm>
            <a:off x="5238750" y="3922816"/>
            <a:ext cx="5257800" cy="1487384"/>
          </a:xfrm>
          <a:prstGeom prst="rect">
            <a:avLst/>
          </a:prstGeom>
          <a:solidFill>
            <a:schemeClr val="bg1"/>
          </a:solidFill>
        </p:spPr>
        <p:txBody>
          <a:bodyPr wrap="square"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highlight>
                  <a:srgbClr val="000000"/>
                </a:highlight>
                <a:uLnTx/>
                <a:uFillTx/>
                <a:latin typeface="Calibri Light" panose="020F0302020204030204" pitchFamily="34" charset="0"/>
                <a:ea typeface="+mn-ea"/>
                <a:cs typeface="Calibri Light" panose="020F0302020204030204" pitchFamily="34" charset="0"/>
              </a:rPr>
              <a:t>More than 4,660 entrepreneurs from about 346 Wisconsin communities took part in the 2004-2023 Governor’s Business Plan Contests. They shared in about $2.8 million in cash and services – as well as valuable exposure,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highlight>
                  <a:srgbClr val="000000"/>
                </a:highlight>
                <a:uLnTx/>
                <a:uFillTx/>
                <a:latin typeface="Calibri Light" panose="020F0302020204030204" pitchFamily="34" charset="0"/>
                <a:ea typeface="+mn-ea"/>
                <a:cs typeface="Calibri Light" panose="020F0302020204030204" pitchFamily="34" charset="0"/>
              </a:rPr>
              <a:t>investment opportunities and mentoring. </a:t>
            </a:r>
          </a:p>
        </p:txBody>
      </p:sp>
      <p:sp>
        <p:nvSpPr>
          <p:cNvPr id="5" name="Rectangle 4">
            <a:extLst>
              <a:ext uri="{FF2B5EF4-FFF2-40B4-BE49-F238E27FC236}">
                <a16:creationId xmlns:a16="http://schemas.microsoft.com/office/drawing/2014/main" id="{C1B071D9-EF90-44AB-AD5E-EF5625EDF4B1}"/>
              </a:ext>
            </a:extLst>
          </p:cNvPr>
          <p:cNvSpPr/>
          <p:nvPr/>
        </p:nvSpPr>
        <p:spPr>
          <a:xfrm>
            <a:off x="1695450" y="5816118"/>
            <a:ext cx="6477000" cy="2798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DEADLINE FOR ENTRIES: JANUARY 30, 2019</a:t>
            </a:r>
          </a:p>
        </p:txBody>
      </p:sp>
    </p:spTree>
    <p:extLst>
      <p:ext uri="{BB962C8B-B14F-4D97-AF65-F5344CB8AC3E}">
        <p14:creationId xmlns:p14="http://schemas.microsoft.com/office/powerpoint/2010/main" val="373899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F225-DBED-472C-95D7-904BAAFE8FA4}"/>
              </a:ext>
            </a:extLst>
          </p:cNvPr>
          <p:cNvSpPr>
            <a:spLocks noGrp="1"/>
          </p:cNvSpPr>
          <p:nvPr>
            <p:ph type="title"/>
          </p:nvPr>
        </p:nvSpPr>
        <p:spPr>
          <a:xfrm>
            <a:off x="672569" y="292692"/>
            <a:ext cx="8721688" cy="1285851"/>
          </a:xfrm>
        </p:spPr>
        <p:txBody>
          <a:bodyPr/>
          <a:lstStyle/>
          <a:p>
            <a:r>
              <a:rPr lang="en-US" dirty="0"/>
              <a:t>Governor’s Business Plan Contest</a:t>
            </a:r>
          </a:p>
        </p:txBody>
      </p:sp>
      <p:sp>
        <p:nvSpPr>
          <p:cNvPr id="3" name="Content Placeholder 2">
            <a:extLst>
              <a:ext uri="{FF2B5EF4-FFF2-40B4-BE49-F238E27FC236}">
                <a16:creationId xmlns:a16="http://schemas.microsoft.com/office/drawing/2014/main" id="{66F6D9B8-9284-478C-A6CD-20DC960AC33B}"/>
              </a:ext>
            </a:extLst>
          </p:cNvPr>
          <p:cNvSpPr>
            <a:spLocks noGrp="1"/>
          </p:cNvSpPr>
          <p:nvPr>
            <p:ph idx="1"/>
          </p:nvPr>
        </p:nvSpPr>
        <p:spPr>
          <a:xfrm>
            <a:off x="4485370" y="1903890"/>
            <a:ext cx="4822257" cy="3050219"/>
          </a:xfrm>
        </p:spPr>
        <p:txBody>
          <a:bodyPr/>
          <a:lstStyle/>
          <a:p>
            <a:r>
              <a:rPr lang="en-US" dirty="0"/>
              <a:t>A chance to compete for cash and in-kind prizes</a:t>
            </a:r>
          </a:p>
          <a:p>
            <a:r>
              <a:rPr lang="en-US" dirty="0"/>
              <a:t>Opportunity for entrepreneurs to get constructive feedback on their business plans</a:t>
            </a:r>
          </a:p>
          <a:p>
            <a:r>
              <a:rPr lang="en-US" dirty="0"/>
              <a:t>A hands-on way to move a plan from “virtual business” to reality</a:t>
            </a:r>
          </a:p>
          <a:p>
            <a:endParaRPr lang="en-US" dirty="0"/>
          </a:p>
        </p:txBody>
      </p:sp>
      <p:sp>
        <p:nvSpPr>
          <p:cNvPr id="5" name="TextBox 4">
            <a:extLst>
              <a:ext uri="{FF2B5EF4-FFF2-40B4-BE49-F238E27FC236}">
                <a16:creationId xmlns:a16="http://schemas.microsoft.com/office/drawing/2014/main" id="{73856BDF-2ABF-46ED-AB5C-EECC8C9A7E9D}"/>
              </a:ext>
            </a:extLst>
          </p:cNvPr>
          <p:cNvSpPr txBox="1"/>
          <p:nvPr/>
        </p:nvSpPr>
        <p:spPr>
          <a:xfrm>
            <a:off x="1147475" y="5539441"/>
            <a:ext cx="807719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entury Gothic" panose="020B0502020202020204"/>
                <a:ea typeface="+mn-ea"/>
                <a:cs typeface="+mn-cs"/>
              </a:rPr>
              <a:t>Mission: To encourage entrepreneurs in the startup stage of tech-enabled businesses in Wisconsin.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Calibri Light" panose="020F0302020204030204" pitchFamily="34" charset="0"/>
            </a:endParaRPr>
          </a:p>
        </p:txBody>
      </p:sp>
      <p:pic>
        <p:nvPicPr>
          <p:cNvPr id="6" name="Picture 5">
            <a:extLst>
              <a:ext uri="{FF2B5EF4-FFF2-40B4-BE49-F238E27FC236}">
                <a16:creationId xmlns:a16="http://schemas.microsoft.com/office/drawing/2014/main" id="{7C01ED8A-DD2A-4C55-8923-9B8CCD03471A}"/>
              </a:ext>
            </a:extLst>
          </p:cNvPr>
          <p:cNvPicPr>
            <a:picLocks noChangeAspect="1"/>
          </p:cNvPicPr>
          <p:nvPr/>
        </p:nvPicPr>
        <p:blipFill>
          <a:blip r:embed="rId2"/>
          <a:stretch>
            <a:fillRect/>
          </a:stretch>
        </p:blipFill>
        <p:spPr>
          <a:xfrm>
            <a:off x="706012" y="1903890"/>
            <a:ext cx="3779358" cy="2536614"/>
          </a:xfrm>
          <a:prstGeom prst="rect">
            <a:avLst/>
          </a:prstGeom>
        </p:spPr>
      </p:pic>
    </p:spTree>
    <p:extLst>
      <p:ext uri="{BB962C8B-B14F-4D97-AF65-F5344CB8AC3E}">
        <p14:creationId xmlns:p14="http://schemas.microsoft.com/office/powerpoint/2010/main" val="396811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5CDF-B382-44BD-8C70-A34381D5357D}"/>
              </a:ext>
            </a:extLst>
          </p:cNvPr>
          <p:cNvSpPr>
            <a:spLocks noGrp="1"/>
          </p:cNvSpPr>
          <p:nvPr>
            <p:ph type="title"/>
          </p:nvPr>
        </p:nvSpPr>
        <p:spPr>
          <a:xfrm>
            <a:off x="672569" y="292692"/>
            <a:ext cx="8534400" cy="1285851"/>
          </a:xfrm>
        </p:spPr>
        <p:txBody>
          <a:bodyPr/>
          <a:lstStyle/>
          <a:p>
            <a:r>
              <a:rPr lang="en-US" dirty="0"/>
              <a:t>Where did they come from?</a:t>
            </a:r>
          </a:p>
        </p:txBody>
      </p:sp>
      <p:sp>
        <p:nvSpPr>
          <p:cNvPr id="3" name="Content Placeholder 2">
            <a:extLst>
              <a:ext uri="{FF2B5EF4-FFF2-40B4-BE49-F238E27FC236}">
                <a16:creationId xmlns:a16="http://schemas.microsoft.com/office/drawing/2014/main" id="{F54CAB28-CAAD-48E4-8B1A-DCDA71F84D52}"/>
              </a:ext>
            </a:extLst>
          </p:cNvPr>
          <p:cNvSpPr>
            <a:spLocks noGrp="1"/>
          </p:cNvSpPr>
          <p:nvPr>
            <p:ph idx="1"/>
          </p:nvPr>
        </p:nvSpPr>
        <p:spPr>
          <a:xfrm>
            <a:off x="5178390" y="1941306"/>
            <a:ext cx="4735629" cy="4275034"/>
          </a:xfrm>
        </p:spPr>
        <p:txBody>
          <a:bodyPr>
            <a:normAutofit lnSpcReduction="10000"/>
          </a:bodyPr>
          <a:lstStyle/>
          <a:p>
            <a:pPr marL="0" indent="0">
              <a:spcAft>
                <a:spcPts val="1200"/>
              </a:spcAft>
              <a:buNone/>
            </a:pPr>
            <a:r>
              <a:rPr lang="en-US" dirty="0"/>
              <a:t>BPC by the Numbers:</a:t>
            </a:r>
          </a:p>
          <a:p>
            <a:r>
              <a:rPr lang="en-US" b="1" dirty="0"/>
              <a:t>20</a:t>
            </a:r>
            <a:r>
              <a:rPr lang="en-US" dirty="0"/>
              <a:t> – Years</a:t>
            </a:r>
          </a:p>
          <a:p>
            <a:r>
              <a:rPr lang="en-US" b="1" dirty="0"/>
              <a:t>346</a:t>
            </a:r>
            <a:r>
              <a:rPr lang="en-US" dirty="0"/>
              <a:t> – WI Communities</a:t>
            </a:r>
          </a:p>
          <a:p>
            <a:r>
              <a:rPr lang="en-US" b="1" dirty="0"/>
              <a:t>4,660</a:t>
            </a:r>
            <a:r>
              <a:rPr lang="en-US" dirty="0"/>
              <a:t> – Total Entries</a:t>
            </a:r>
          </a:p>
          <a:p>
            <a:pPr lvl="1"/>
            <a:r>
              <a:rPr lang="en-US" b="1" dirty="0"/>
              <a:t>1,010</a:t>
            </a:r>
            <a:r>
              <a:rPr lang="en-US" dirty="0"/>
              <a:t> – Advanced Manufacturing</a:t>
            </a:r>
          </a:p>
          <a:p>
            <a:pPr lvl="1"/>
            <a:r>
              <a:rPr lang="en-US" b="1" dirty="0"/>
              <a:t>1,518</a:t>
            </a:r>
            <a:r>
              <a:rPr lang="en-US" dirty="0"/>
              <a:t> – Business Services</a:t>
            </a:r>
          </a:p>
          <a:p>
            <a:pPr lvl="1"/>
            <a:r>
              <a:rPr lang="en-US" b="1" dirty="0"/>
              <a:t>1,437</a:t>
            </a:r>
            <a:r>
              <a:rPr lang="en-US" dirty="0"/>
              <a:t>– Information Technology</a:t>
            </a:r>
          </a:p>
          <a:p>
            <a:pPr lvl="1"/>
            <a:r>
              <a:rPr lang="en-US" b="1" dirty="0"/>
              <a:t>695</a:t>
            </a:r>
            <a:r>
              <a:rPr lang="en-US" dirty="0"/>
              <a:t> – Life Sciences</a:t>
            </a:r>
          </a:p>
          <a:p>
            <a:r>
              <a:rPr lang="en-US" b="1" dirty="0"/>
              <a:t>$300m &gt; </a:t>
            </a:r>
            <a:r>
              <a:rPr lang="en-US" dirty="0"/>
              <a:t>– Fundraising</a:t>
            </a:r>
          </a:p>
          <a:p>
            <a:r>
              <a:rPr lang="en-US" b="1" dirty="0"/>
              <a:t>High five-year survival rate</a:t>
            </a:r>
            <a:endParaRPr lang="en-US" dirty="0"/>
          </a:p>
          <a:p>
            <a:pPr lvl="2"/>
            <a:endParaRPr lang="en-US" dirty="0"/>
          </a:p>
        </p:txBody>
      </p:sp>
      <p:sp>
        <p:nvSpPr>
          <p:cNvPr id="4" name="Title 1">
            <a:extLst>
              <a:ext uri="{FF2B5EF4-FFF2-40B4-BE49-F238E27FC236}">
                <a16:creationId xmlns:a16="http://schemas.microsoft.com/office/drawing/2014/main" id="{82D02174-9CF4-467B-A40B-3F6C6F7CE1FD}"/>
              </a:ext>
            </a:extLst>
          </p:cNvPr>
          <p:cNvSpPr txBox="1">
            <a:spLocks/>
          </p:cNvSpPr>
          <p:nvPr/>
        </p:nvSpPr>
        <p:spPr>
          <a:xfrm>
            <a:off x="684211" y="791602"/>
            <a:ext cx="8534400" cy="128585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rgbClr val="0675B7"/>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w="3175" cmpd="sng">
                  <a:noFill/>
                </a:ln>
                <a:solidFill>
                  <a:srgbClr val="00ADEF"/>
                </a:solidFill>
                <a:effectLst/>
                <a:uLnTx/>
                <a:uFillTx/>
                <a:latin typeface="Century Gothic" panose="020B0502020202020204"/>
                <a:ea typeface="+mj-ea"/>
                <a:cs typeface="+mj-cs"/>
              </a:rPr>
              <a:t>2004-2023 Business Plan Contest Participants</a:t>
            </a:r>
          </a:p>
        </p:txBody>
      </p:sp>
      <p:pic>
        <p:nvPicPr>
          <p:cNvPr id="5" name="Picture 2" descr="W:\Conferences\Entrepreneurs' Conf\2013 Ent Conf\Signs\New Map 2004-2013 cropped.png">
            <a:extLst>
              <a:ext uri="{FF2B5EF4-FFF2-40B4-BE49-F238E27FC236}">
                <a16:creationId xmlns:a16="http://schemas.microsoft.com/office/drawing/2014/main" id="{E9119D48-DB37-40AA-AE4E-29640FB74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97" y="1941306"/>
            <a:ext cx="4038599" cy="4125092"/>
          </a:xfrm>
          <a:prstGeom prst="rect">
            <a:avLst/>
          </a:prstGeom>
          <a:noFill/>
          <a:ln>
            <a:solidFill>
              <a:schemeClr val="tx1">
                <a:lumMod val="65000"/>
                <a:lumOff val="35000"/>
                <a:alpha val="97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95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E4ACE-C49A-4F30-B1AE-CF56F9A92496}"/>
              </a:ext>
            </a:extLst>
          </p:cNvPr>
          <p:cNvSpPr>
            <a:spLocks noGrp="1"/>
          </p:cNvSpPr>
          <p:nvPr>
            <p:ph idx="1"/>
          </p:nvPr>
        </p:nvSpPr>
        <p:spPr>
          <a:xfrm>
            <a:off x="488895" y="1897165"/>
            <a:ext cx="9075806" cy="4668143"/>
          </a:xfrm>
        </p:spPr>
        <p:txBody>
          <a:bodyPr>
            <a:noAutofit/>
          </a:bodyPr>
          <a:lstStyle/>
          <a:p>
            <a:r>
              <a:rPr lang="en-US" sz="1600" b="1" dirty="0"/>
              <a:t>Vector Surgical (Janet Phillips, 2007): </a:t>
            </a:r>
            <a:r>
              <a:rPr lang="en-US" sz="1600" dirty="0"/>
              <a:t>Customers in 50 states, int’l</a:t>
            </a:r>
          </a:p>
          <a:p>
            <a:r>
              <a:rPr lang="en-US" sz="1600" b="1" dirty="0" err="1"/>
              <a:t>Atrility</a:t>
            </a:r>
            <a:r>
              <a:rPr lang="en-US" sz="1600" b="1" dirty="0"/>
              <a:t> Medical</a:t>
            </a:r>
            <a:r>
              <a:rPr lang="en-US" sz="1600" dirty="0"/>
              <a:t> </a:t>
            </a:r>
            <a:r>
              <a:rPr lang="en-US" sz="1600" b="1" dirty="0"/>
              <a:t>(Nick Von Bergen, 2021): </a:t>
            </a:r>
            <a:r>
              <a:rPr lang="en-US" sz="1600" dirty="0"/>
              <a:t>Raised $3.4m in 2022 alone</a:t>
            </a:r>
          </a:p>
          <a:p>
            <a:r>
              <a:rPr lang="en-US" sz="1600" b="1" dirty="0"/>
              <a:t>Rapid Radicals (Paige Peters, 2022): </a:t>
            </a:r>
            <a:r>
              <a:rPr lang="en-US" sz="1600" dirty="0"/>
              <a:t>Non-dilutive funding of $1.5m so far</a:t>
            </a:r>
          </a:p>
          <a:p>
            <a:r>
              <a:rPr lang="en-US" sz="1600" b="1" dirty="0" err="1"/>
              <a:t>RevolutionEHR</a:t>
            </a:r>
            <a:r>
              <a:rPr lang="en-US" sz="1600" b="1" dirty="0"/>
              <a:t> (Scott Jens, 2007): </a:t>
            </a:r>
            <a:r>
              <a:rPr lang="en-US" sz="1600" dirty="0"/>
              <a:t>Used by thousands of optometrists across 50 states; 175 employees and $20m revenue in 2016; spawned two other startups</a:t>
            </a:r>
          </a:p>
          <a:p>
            <a:r>
              <a:rPr lang="en-US" sz="1600" b="1" dirty="0" err="1"/>
              <a:t>BioSystem</a:t>
            </a:r>
            <a:r>
              <a:rPr lang="en-US" sz="1600" b="1" dirty="0"/>
              <a:t> Development (Scott Fulton, 2004): </a:t>
            </a:r>
            <a:r>
              <a:rPr lang="en-US" sz="1600" dirty="0"/>
              <a:t>Acquired by Agilent Technologies  </a:t>
            </a:r>
          </a:p>
          <a:p>
            <a:pPr lvl="0"/>
            <a:r>
              <a:rPr lang="en-US" sz="1600" b="1" dirty="0"/>
              <a:t>MobCraft Beer (Henry Schwartz, 2014</a:t>
            </a:r>
            <a:r>
              <a:rPr lang="en-US" sz="1600" dirty="0"/>
              <a:t>): World’s first crowd-sourced beer; one of two BPC winners to appear on “Shark Tank,” has more than 100 retail accounts </a:t>
            </a:r>
          </a:p>
          <a:p>
            <a:pPr lvl="0"/>
            <a:r>
              <a:rPr lang="en-US" sz="1600" b="1" dirty="0"/>
              <a:t>POLCO (Nick Mastronardi, 2016)</a:t>
            </a:r>
            <a:r>
              <a:rPr lang="en-US" sz="1600" dirty="0"/>
              <a:t>: A civic engagement platform used by 1,400 municipalities/local governments nationwide; raised $14m in 2022 alone</a:t>
            </a:r>
          </a:p>
          <a:p>
            <a:pPr lvl="0"/>
            <a:r>
              <a:rPr lang="en-US" sz="1600" b="1" dirty="0"/>
              <a:t>Hyde Sportswear (Pat Hughes, 2016)</a:t>
            </a:r>
            <a:r>
              <a:rPr lang="en-US" sz="1600" dirty="0"/>
              <a:t>: Inflatable life jackets that are comfortable to wear and use. Appeared on “Shark Tank” season 9; more than $1m in sales</a:t>
            </a:r>
          </a:p>
          <a:p>
            <a:r>
              <a:rPr lang="en-US" sz="1600" dirty="0"/>
              <a:t>Other contest “graduates” include: </a:t>
            </a:r>
            <a:r>
              <a:rPr lang="en-US" sz="1600" dirty="0" err="1"/>
              <a:t>WiRover</a:t>
            </a:r>
            <a:r>
              <a:rPr lang="en-US" sz="1600" dirty="0"/>
              <a:t>, </a:t>
            </a:r>
            <a:r>
              <a:rPr lang="en-US" sz="1600" dirty="0" err="1"/>
              <a:t>NitricGen</a:t>
            </a:r>
            <a:r>
              <a:rPr lang="en-US" sz="1600" dirty="0"/>
              <a:t>, Rowheels, My Health Direct, Platypus, Green 3, </a:t>
            </a:r>
            <a:r>
              <a:rPr lang="en-US" sz="1600" dirty="0" err="1"/>
              <a:t>Elucent</a:t>
            </a:r>
            <a:r>
              <a:rPr lang="en-US" sz="1600" dirty="0"/>
              <a:t> Medical, </a:t>
            </a:r>
            <a:r>
              <a:rPr lang="en-US" sz="1600" dirty="0" err="1"/>
              <a:t>bluDiagnostics</a:t>
            </a:r>
            <a:r>
              <a:rPr lang="en-US" sz="1600" dirty="0"/>
              <a:t>, </a:t>
            </a:r>
            <a:r>
              <a:rPr lang="en-US" sz="1600" dirty="0" err="1"/>
              <a:t>Scanalytics</a:t>
            </a:r>
            <a:r>
              <a:rPr lang="en-US" sz="1600" dirty="0"/>
              <a:t> and scores of others.</a:t>
            </a:r>
          </a:p>
        </p:txBody>
      </p:sp>
      <p:sp>
        <p:nvSpPr>
          <p:cNvPr id="4" name="Title 1">
            <a:extLst>
              <a:ext uri="{FF2B5EF4-FFF2-40B4-BE49-F238E27FC236}">
                <a16:creationId xmlns:a16="http://schemas.microsoft.com/office/drawing/2014/main" id="{0D56C894-1BF8-471D-9B99-A47E56EFF810}"/>
              </a:ext>
            </a:extLst>
          </p:cNvPr>
          <p:cNvSpPr>
            <a:spLocks noGrp="1"/>
          </p:cNvSpPr>
          <p:nvPr>
            <p:ph type="title"/>
          </p:nvPr>
        </p:nvSpPr>
        <p:spPr>
          <a:xfrm>
            <a:off x="672569" y="292692"/>
            <a:ext cx="8534400" cy="1285851"/>
          </a:xfrm>
        </p:spPr>
        <p:txBody>
          <a:bodyPr/>
          <a:lstStyle/>
          <a:p>
            <a:r>
              <a:rPr lang="en-US" dirty="0"/>
              <a:t>Where are they now?</a:t>
            </a:r>
          </a:p>
        </p:txBody>
      </p:sp>
      <p:sp>
        <p:nvSpPr>
          <p:cNvPr id="5" name="Title 1">
            <a:extLst>
              <a:ext uri="{FF2B5EF4-FFF2-40B4-BE49-F238E27FC236}">
                <a16:creationId xmlns:a16="http://schemas.microsoft.com/office/drawing/2014/main" id="{75F067E5-F6FD-4B5B-9950-578B93836F65}"/>
              </a:ext>
            </a:extLst>
          </p:cNvPr>
          <p:cNvSpPr txBox="1">
            <a:spLocks/>
          </p:cNvSpPr>
          <p:nvPr/>
        </p:nvSpPr>
        <p:spPr>
          <a:xfrm>
            <a:off x="684211" y="791602"/>
            <a:ext cx="8534400" cy="128585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rgbClr val="0675B7"/>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w="3175" cmpd="sng">
                  <a:noFill/>
                </a:ln>
                <a:solidFill>
                  <a:srgbClr val="00ADEF"/>
                </a:solidFill>
                <a:effectLst/>
                <a:uLnTx/>
                <a:uFillTx/>
                <a:latin typeface="Century Gothic" panose="020B0502020202020204"/>
                <a:ea typeface="+mj-ea"/>
                <a:cs typeface="+mj-cs"/>
              </a:rPr>
              <a:t>2004-2023 Business Plan Contest Participants</a:t>
            </a:r>
          </a:p>
        </p:txBody>
      </p:sp>
    </p:spTree>
    <p:extLst>
      <p:ext uri="{BB962C8B-B14F-4D97-AF65-F5344CB8AC3E}">
        <p14:creationId xmlns:p14="http://schemas.microsoft.com/office/powerpoint/2010/main" val="162784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E4ACE-C49A-4F30-B1AE-CF56F9A92496}"/>
              </a:ext>
            </a:extLst>
          </p:cNvPr>
          <p:cNvSpPr>
            <a:spLocks noGrp="1"/>
          </p:cNvSpPr>
          <p:nvPr>
            <p:ph idx="1"/>
          </p:nvPr>
        </p:nvSpPr>
        <p:spPr>
          <a:xfrm>
            <a:off x="488895" y="1897165"/>
            <a:ext cx="9075806" cy="4668143"/>
          </a:xfrm>
        </p:spPr>
        <p:txBody>
          <a:bodyPr>
            <a:noAutofit/>
          </a:bodyPr>
          <a:lstStyle/>
          <a:p>
            <a:r>
              <a:rPr lang="en-US" sz="1600" dirty="0"/>
              <a:t>“The Governor’s Business Plan Contest was one of the best programs in which we have participated,” said </a:t>
            </a:r>
            <a:r>
              <a:rPr lang="en-US" sz="1600" b="1" dirty="0"/>
              <a:t>Karen Renee </a:t>
            </a:r>
            <a:r>
              <a:rPr lang="en-US" sz="1600" dirty="0"/>
              <a:t>of Burlington-based </a:t>
            </a:r>
            <a:r>
              <a:rPr lang="en-US" sz="1600" dirty="0" err="1"/>
              <a:t>eCourt</a:t>
            </a:r>
            <a:r>
              <a:rPr lang="en-US" sz="1600" dirty="0"/>
              <a:t> Reporters Inc. “The (company) continues to benefit greatly with our improved business plan and the guidance from many connections through the process. We highly recommend that entrepreneurs in the state of Wisconsin take part for significant growth in a new business!”</a:t>
            </a:r>
          </a:p>
          <a:p>
            <a:r>
              <a:rPr lang="en-US" sz="1600" dirty="0"/>
              <a:t>“As a woman over 50, I was always curious about how far I could go in the competition,” said </a:t>
            </a:r>
            <a:r>
              <a:rPr lang="en-US" sz="1600" b="1" dirty="0"/>
              <a:t>Laura Gallagher </a:t>
            </a:r>
            <a:r>
              <a:rPr lang="en-US" sz="1600" dirty="0"/>
              <a:t>of Madison-based </a:t>
            </a:r>
            <a:r>
              <a:rPr lang="en-US" sz="1600" dirty="0" err="1"/>
              <a:t>Mathetria</a:t>
            </a:r>
            <a:r>
              <a:rPr lang="en-US" sz="1600" dirty="0"/>
              <a:t> Press. “I became a finalist, in the top three, in the business services category. Whatever stage or age you’re at, I encourage you to show up and do the work. The rewards are there for those who dare!”</a:t>
            </a:r>
          </a:p>
          <a:p>
            <a:r>
              <a:rPr lang="en-US" sz="1600" dirty="0"/>
              <a:t>“Participating in the Wisconsin Governor's Business Plan Contest was a pivotal point of growth for our company,” said </a:t>
            </a:r>
            <a:r>
              <a:rPr lang="en-US" sz="1600" b="1" dirty="0"/>
              <a:t>Christian Timm </a:t>
            </a:r>
            <a:r>
              <a:rPr lang="en-US" sz="1600" dirty="0"/>
              <a:t>of Fond du Lac’s </a:t>
            </a:r>
            <a:r>
              <a:rPr lang="en-US" sz="1600" dirty="0" err="1"/>
              <a:t>SmartWell</a:t>
            </a:r>
            <a:r>
              <a:rPr lang="en-US" sz="1600" dirty="0"/>
              <a:t>. “It challenged us to think outside the box, honing our ideas into compelling value propositions. The (contest) is an absolute must for every entrepreneur truly serious about growing their business.”</a:t>
            </a:r>
          </a:p>
          <a:p>
            <a:endParaRPr lang="en-US" sz="1600" dirty="0"/>
          </a:p>
        </p:txBody>
      </p:sp>
      <p:sp>
        <p:nvSpPr>
          <p:cNvPr id="4" name="Title 1">
            <a:extLst>
              <a:ext uri="{FF2B5EF4-FFF2-40B4-BE49-F238E27FC236}">
                <a16:creationId xmlns:a16="http://schemas.microsoft.com/office/drawing/2014/main" id="{0D56C894-1BF8-471D-9B99-A47E56EFF810}"/>
              </a:ext>
            </a:extLst>
          </p:cNvPr>
          <p:cNvSpPr>
            <a:spLocks noGrp="1"/>
          </p:cNvSpPr>
          <p:nvPr>
            <p:ph type="title"/>
          </p:nvPr>
        </p:nvSpPr>
        <p:spPr>
          <a:xfrm>
            <a:off x="672569" y="292692"/>
            <a:ext cx="8534400" cy="1285851"/>
          </a:xfrm>
        </p:spPr>
        <p:txBody>
          <a:bodyPr/>
          <a:lstStyle/>
          <a:p>
            <a:r>
              <a:rPr lang="en-US" dirty="0" err="1"/>
              <a:t>TESTIMONiALS</a:t>
            </a:r>
            <a:endParaRPr lang="en-US" dirty="0"/>
          </a:p>
        </p:txBody>
      </p:sp>
      <p:sp>
        <p:nvSpPr>
          <p:cNvPr id="5" name="Title 1">
            <a:extLst>
              <a:ext uri="{FF2B5EF4-FFF2-40B4-BE49-F238E27FC236}">
                <a16:creationId xmlns:a16="http://schemas.microsoft.com/office/drawing/2014/main" id="{75F067E5-F6FD-4B5B-9950-578B93836F65}"/>
              </a:ext>
            </a:extLst>
          </p:cNvPr>
          <p:cNvSpPr txBox="1">
            <a:spLocks/>
          </p:cNvSpPr>
          <p:nvPr/>
        </p:nvSpPr>
        <p:spPr>
          <a:xfrm>
            <a:off x="684211" y="791602"/>
            <a:ext cx="8534400" cy="128585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rgbClr val="0675B7"/>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w="3175" cmpd="sng">
                  <a:noFill/>
                </a:ln>
                <a:solidFill>
                  <a:srgbClr val="00ADEF"/>
                </a:solidFill>
                <a:effectLst/>
                <a:uLnTx/>
                <a:uFillTx/>
                <a:latin typeface="Century Gothic" panose="020B0502020202020204"/>
                <a:ea typeface="+mj-ea"/>
                <a:cs typeface="+mj-cs"/>
              </a:rPr>
              <a:t>2021 Business Plan Contest Participants</a:t>
            </a:r>
          </a:p>
        </p:txBody>
      </p:sp>
    </p:spTree>
    <p:extLst>
      <p:ext uri="{BB962C8B-B14F-4D97-AF65-F5344CB8AC3E}">
        <p14:creationId xmlns:p14="http://schemas.microsoft.com/office/powerpoint/2010/main" val="156803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33CC-2077-461B-89EB-B0814057C5A2}"/>
              </a:ext>
            </a:extLst>
          </p:cNvPr>
          <p:cNvSpPr>
            <a:spLocks noGrp="1"/>
          </p:cNvSpPr>
          <p:nvPr>
            <p:ph type="title"/>
          </p:nvPr>
        </p:nvSpPr>
        <p:spPr/>
        <p:txBody>
          <a:bodyPr/>
          <a:lstStyle/>
          <a:p>
            <a:r>
              <a:rPr lang="en-US" dirty="0"/>
              <a:t>Phase 1: Idea abstracts</a:t>
            </a:r>
          </a:p>
        </p:txBody>
      </p:sp>
      <p:sp>
        <p:nvSpPr>
          <p:cNvPr id="3" name="Content Placeholder 2">
            <a:extLst>
              <a:ext uri="{FF2B5EF4-FFF2-40B4-BE49-F238E27FC236}">
                <a16:creationId xmlns:a16="http://schemas.microsoft.com/office/drawing/2014/main" id="{AC6A9BFE-B0D4-4526-8587-AC4D8D658E65}"/>
              </a:ext>
            </a:extLst>
          </p:cNvPr>
          <p:cNvSpPr>
            <a:spLocks noGrp="1"/>
          </p:cNvSpPr>
          <p:nvPr>
            <p:ph idx="1"/>
          </p:nvPr>
        </p:nvSpPr>
        <p:spPr>
          <a:xfrm>
            <a:off x="684211" y="2350414"/>
            <a:ext cx="8534400" cy="4369982"/>
          </a:xfrm>
        </p:spPr>
        <p:txBody>
          <a:bodyPr>
            <a:normAutofit fontScale="92500" lnSpcReduction="10000"/>
          </a:bodyPr>
          <a:lstStyle/>
          <a:p>
            <a:r>
              <a:rPr lang="en-US" dirty="0"/>
              <a:t>Four Categories:</a:t>
            </a:r>
          </a:p>
          <a:p>
            <a:pPr lvl="1"/>
            <a:r>
              <a:rPr lang="en-US" dirty="0"/>
              <a:t>Advanced Manufacturing</a:t>
            </a:r>
          </a:p>
          <a:p>
            <a:pPr lvl="1"/>
            <a:r>
              <a:rPr lang="en-US" dirty="0"/>
              <a:t>Business Services</a:t>
            </a:r>
          </a:p>
          <a:p>
            <a:pPr lvl="1"/>
            <a:r>
              <a:rPr lang="en-US" dirty="0"/>
              <a:t>Information Technology</a:t>
            </a:r>
          </a:p>
          <a:p>
            <a:pPr lvl="1"/>
            <a:r>
              <a:rPr lang="en-US" dirty="0"/>
              <a:t>Life Sciences</a:t>
            </a:r>
          </a:p>
          <a:p>
            <a:r>
              <a:rPr lang="en-US" dirty="0"/>
              <a:t>Idea abstracts are 250 words and include:</a:t>
            </a:r>
          </a:p>
          <a:p>
            <a:pPr lvl="1"/>
            <a:r>
              <a:rPr lang="en-US" dirty="0"/>
              <a:t>Product or Service Description</a:t>
            </a:r>
          </a:p>
          <a:p>
            <a:pPr lvl="1"/>
            <a:r>
              <a:rPr lang="en-US" dirty="0"/>
              <a:t>Customer Definition</a:t>
            </a:r>
          </a:p>
          <a:p>
            <a:pPr lvl="1"/>
            <a:r>
              <a:rPr lang="en-US" dirty="0"/>
              <a:t>Market Description, Size &amp; Sales Strategy</a:t>
            </a:r>
          </a:p>
          <a:p>
            <a:pPr lvl="1"/>
            <a:r>
              <a:rPr lang="en-US" dirty="0"/>
              <a:t>Competition</a:t>
            </a:r>
          </a:p>
          <a:p>
            <a:r>
              <a:rPr lang="en-US" dirty="0"/>
              <a:t>About 12 judges are assigned to review each plan</a:t>
            </a:r>
          </a:p>
          <a:p>
            <a:endParaRPr lang="en-US" dirty="0"/>
          </a:p>
        </p:txBody>
      </p:sp>
      <p:cxnSp>
        <p:nvCxnSpPr>
          <p:cNvPr id="5" name="Straight Arrow Connector 4">
            <a:extLst>
              <a:ext uri="{FF2B5EF4-FFF2-40B4-BE49-F238E27FC236}">
                <a16:creationId xmlns:a16="http://schemas.microsoft.com/office/drawing/2014/main" id="{23546CFC-1D2E-45ED-9562-0D80BE93AFCC}"/>
              </a:ext>
            </a:extLst>
          </p:cNvPr>
          <p:cNvCxnSpPr>
            <a:cxnSpLocks/>
          </p:cNvCxnSpPr>
          <p:nvPr/>
        </p:nvCxnSpPr>
        <p:spPr>
          <a:xfrm>
            <a:off x="0" y="1991299"/>
            <a:ext cx="115888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E88A9508-77B3-41DD-86D6-96D4208A88CC}"/>
              </a:ext>
            </a:extLst>
          </p:cNvPr>
          <p:cNvSpPr/>
          <p:nvPr/>
        </p:nvSpPr>
        <p:spPr>
          <a:xfrm>
            <a:off x="3887002" y="1798428"/>
            <a:ext cx="381000" cy="352193"/>
          </a:xfrm>
          <a:prstGeom prst="ellipse">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Oval 6">
            <a:extLst>
              <a:ext uri="{FF2B5EF4-FFF2-40B4-BE49-F238E27FC236}">
                <a16:creationId xmlns:a16="http://schemas.microsoft.com/office/drawing/2014/main" id="{05733DAA-ABF5-4380-A109-8B383CD9CBAA}"/>
              </a:ext>
            </a:extLst>
          </p:cNvPr>
          <p:cNvSpPr/>
          <p:nvPr/>
        </p:nvSpPr>
        <p:spPr>
          <a:xfrm>
            <a:off x="5906302" y="1815202"/>
            <a:ext cx="381000" cy="352193"/>
          </a:xfrm>
          <a:prstGeom prst="ellipse">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Oval 7">
            <a:extLst>
              <a:ext uri="{FF2B5EF4-FFF2-40B4-BE49-F238E27FC236}">
                <a16:creationId xmlns:a16="http://schemas.microsoft.com/office/drawing/2014/main" id="{A55B6F2C-059B-49F3-8B01-FE6755F67402}"/>
              </a:ext>
            </a:extLst>
          </p:cNvPr>
          <p:cNvSpPr/>
          <p:nvPr/>
        </p:nvSpPr>
        <p:spPr>
          <a:xfrm>
            <a:off x="7925602" y="1791506"/>
            <a:ext cx="381000" cy="352193"/>
          </a:xfrm>
          <a:prstGeom prst="ellipse">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Oval 8">
            <a:extLst>
              <a:ext uri="{FF2B5EF4-FFF2-40B4-BE49-F238E27FC236}">
                <a16:creationId xmlns:a16="http://schemas.microsoft.com/office/drawing/2014/main" id="{FC103CF7-52C9-4F4F-A0A7-5791A1E13DD8}"/>
              </a:ext>
            </a:extLst>
          </p:cNvPr>
          <p:cNvSpPr/>
          <p:nvPr/>
        </p:nvSpPr>
        <p:spPr>
          <a:xfrm>
            <a:off x="1867702" y="1791505"/>
            <a:ext cx="381000" cy="352193"/>
          </a:xfrm>
          <a:prstGeom prst="ellipse">
            <a:avLst/>
          </a:prstGeom>
          <a:solidFill>
            <a:srgbClr val="00ADE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DE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5315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33CC-2077-461B-89EB-B0814057C5A2}"/>
              </a:ext>
            </a:extLst>
          </p:cNvPr>
          <p:cNvSpPr>
            <a:spLocks noGrp="1"/>
          </p:cNvSpPr>
          <p:nvPr>
            <p:ph type="title"/>
          </p:nvPr>
        </p:nvSpPr>
        <p:spPr/>
        <p:txBody>
          <a:bodyPr/>
          <a:lstStyle/>
          <a:p>
            <a:r>
              <a:rPr lang="en-US" dirty="0"/>
              <a:t>Phase 2: Executive Summary</a:t>
            </a:r>
          </a:p>
        </p:txBody>
      </p:sp>
      <p:sp>
        <p:nvSpPr>
          <p:cNvPr id="3" name="Content Placeholder 2">
            <a:extLst>
              <a:ext uri="{FF2B5EF4-FFF2-40B4-BE49-F238E27FC236}">
                <a16:creationId xmlns:a16="http://schemas.microsoft.com/office/drawing/2014/main" id="{AC6A9BFE-B0D4-4526-8587-AC4D8D658E65}"/>
              </a:ext>
            </a:extLst>
          </p:cNvPr>
          <p:cNvSpPr>
            <a:spLocks noGrp="1"/>
          </p:cNvSpPr>
          <p:nvPr>
            <p:ph idx="1"/>
          </p:nvPr>
        </p:nvSpPr>
        <p:spPr>
          <a:xfrm>
            <a:off x="684211" y="2563377"/>
            <a:ext cx="8921802" cy="4001929"/>
          </a:xfrm>
        </p:spPr>
        <p:txBody>
          <a:bodyPr>
            <a:normAutofit fontScale="92500"/>
          </a:bodyPr>
          <a:lstStyle/>
          <a:p>
            <a:r>
              <a:rPr lang="en-US" dirty="0"/>
              <a:t>Top 50 idea abstracts submit a 1,000-word executive summary online:</a:t>
            </a:r>
          </a:p>
          <a:p>
            <a:pPr lvl="1">
              <a:lnSpc>
                <a:spcPct val="120000"/>
              </a:lnSpc>
              <a:spcBef>
                <a:spcPts val="0"/>
              </a:spcBef>
              <a:spcAft>
                <a:spcPts val="0"/>
              </a:spcAft>
            </a:pPr>
            <a:r>
              <a:rPr lang="en-US" dirty="0"/>
              <a:t>Company Overview</a:t>
            </a:r>
          </a:p>
          <a:p>
            <a:pPr lvl="1">
              <a:lnSpc>
                <a:spcPct val="120000"/>
              </a:lnSpc>
              <a:spcBef>
                <a:spcPts val="0"/>
              </a:spcBef>
              <a:spcAft>
                <a:spcPts val="0"/>
              </a:spcAft>
            </a:pPr>
            <a:r>
              <a:rPr lang="en-US" dirty="0"/>
              <a:t>Product or Service Description</a:t>
            </a:r>
          </a:p>
          <a:p>
            <a:pPr lvl="1">
              <a:lnSpc>
                <a:spcPct val="120000"/>
              </a:lnSpc>
              <a:spcBef>
                <a:spcPts val="0"/>
              </a:spcBef>
              <a:spcAft>
                <a:spcPts val="0"/>
              </a:spcAft>
            </a:pPr>
            <a:r>
              <a:rPr lang="en-US" dirty="0"/>
              <a:t>Customer Definition</a:t>
            </a:r>
          </a:p>
          <a:p>
            <a:pPr lvl="1">
              <a:lnSpc>
                <a:spcPct val="120000"/>
              </a:lnSpc>
              <a:spcBef>
                <a:spcPts val="0"/>
              </a:spcBef>
              <a:spcAft>
                <a:spcPts val="0"/>
              </a:spcAft>
            </a:pPr>
            <a:r>
              <a:rPr lang="en-US" dirty="0"/>
              <a:t>Market Description, Size &amp; Sales Strategy</a:t>
            </a:r>
          </a:p>
          <a:p>
            <a:pPr lvl="1">
              <a:lnSpc>
                <a:spcPct val="120000"/>
              </a:lnSpc>
              <a:spcBef>
                <a:spcPts val="0"/>
              </a:spcBef>
              <a:spcAft>
                <a:spcPts val="0"/>
              </a:spcAft>
            </a:pPr>
            <a:r>
              <a:rPr lang="en-US" dirty="0"/>
              <a:t>Competition</a:t>
            </a:r>
          </a:p>
          <a:p>
            <a:pPr lvl="1">
              <a:lnSpc>
                <a:spcPct val="120000"/>
              </a:lnSpc>
              <a:spcBef>
                <a:spcPts val="0"/>
              </a:spcBef>
              <a:spcAft>
                <a:spcPts val="0"/>
              </a:spcAft>
            </a:pPr>
            <a:r>
              <a:rPr lang="en-US" dirty="0"/>
              <a:t>Management Team</a:t>
            </a:r>
          </a:p>
          <a:p>
            <a:pPr lvl="1">
              <a:lnSpc>
                <a:spcPct val="120000"/>
              </a:lnSpc>
              <a:spcBef>
                <a:spcPts val="0"/>
              </a:spcBef>
              <a:spcAft>
                <a:spcPts val="0"/>
              </a:spcAft>
            </a:pPr>
            <a:r>
              <a:rPr lang="en-US" dirty="0"/>
              <a:t>Financials</a:t>
            </a:r>
          </a:p>
          <a:p>
            <a:pPr lvl="1">
              <a:lnSpc>
                <a:spcPct val="120000"/>
              </a:lnSpc>
              <a:spcBef>
                <a:spcPts val="0"/>
              </a:spcBef>
              <a:spcAft>
                <a:spcPts val="0"/>
              </a:spcAft>
            </a:pPr>
            <a:r>
              <a:rPr lang="en-US" dirty="0"/>
              <a:t>Capital Needs</a:t>
            </a:r>
          </a:p>
          <a:p>
            <a:r>
              <a:rPr lang="en-US" dirty="0"/>
              <a:t>Mentors</a:t>
            </a:r>
            <a:r>
              <a:rPr lang="en-US" b="1" dirty="0"/>
              <a:t> </a:t>
            </a:r>
            <a:r>
              <a:rPr lang="en-US" dirty="0"/>
              <a:t>–  Phase 1, 2 and 3 contestants may submit questions to a group of mentors – innovative business leaders that are volunteering their time and expertise. Email </a:t>
            </a:r>
            <a:r>
              <a:rPr lang="en-US" dirty="0">
                <a:hlinkClick r:id="rId2">
                  <a:extLst>
                    <a:ext uri="{A12FA001-AC4F-418D-AE19-62706E023703}">
                      <ahyp:hlinkClr xmlns:ahyp="http://schemas.microsoft.com/office/drawing/2018/hyperlinkcolor" val="tx"/>
                    </a:ext>
                  </a:extLst>
                </a:hlinkClick>
              </a:rPr>
              <a:t>mentors@govsbizplancontest.com</a:t>
            </a:r>
            <a:r>
              <a:rPr lang="en-US" dirty="0"/>
              <a:t>.</a:t>
            </a:r>
          </a:p>
          <a:p>
            <a:endParaRPr lang="en-US" dirty="0"/>
          </a:p>
          <a:p>
            <a:endParaRPr lang="en-US" dirty="0"/>
          </a:p>
          <a:p>
            <a:endParaRPr lang="en-US" dirty="0"/>
          </a:p>
        </p:txBody>
      </p:sp>
      <p:cxnSp>
        <p:nvCxnSpPr>
          <p:cNvPr id="5" name="Straight Arrow Connector 4">
            <a:extLst>
              <a:ext uri="{FF2B5EF4-FFF2-40B4-BE49-F238E27FC236}">
                <a16:creationId xmlns:a16="http://schemas.microsoft.com/office/drawing/2014/main" id="{23546CFC-1D2E-45ED-9562-0D80BE93AFCC}"/>
              </a:ext>
            </a:extLst>
          </p:cNvPr>
          <p:cNvCxnSpPr>
            <a:cxnSpLocks/>
          </p:cNvCxnSpPr>
          <p:nvPr/>
        </p:nvCxnSpPr>
        <p:spPr>
          <a:xfrm>
            <a:off x="0" y="1991299"/>
            <a:ext cx="115888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E88A9508-77B3-41DD-86D6-96D4208A88CC}"/>
              </a:ext>
            </a:extLst>
          </p:cNvPr>
          <p:cNvSpPr/>
          <p:nvPr/>
        </p:nvSpPr>
        <p:spPr>
          <a:xfrm>
            <a:off x="3887002" y="1798428"/>
            <a:ext cx="381000" cy="352193"/>
          </a:xfrm>
          <a:prstGeom prst="ellipse">
            <a:avLst/>
          </a:prstGeom>
          <a:solidFill>
            <a:srgbClr val="00ADE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DEF"/>
              </a:solidFill>
              <a:effectLst/>
              <a:uLnTx/>
              <a:uFillTx/>
              <a:latin typeface="Century Gothic" panose="020B0502020202020204"/>
              <a:ea typeface="+mn-ea"/>
              <a:cs typeface="+mn-cs"/>
            </a:endParaRPr>
          </a:p>
        </p:txBody>
      </p:sp>
      <p:sp>
        <p:nvSpPr>
          <p:cNvPr id="7" name="Oval 6">
            <a:extLst>
              <a:ext uri="{FF2B5EF4-FFF2-40B4-BE49-F238E27FC236}">
                <a16:creationId xmlns:a16="http://schemas.microsoft.com/office/drawing/2014/main" id="{05733DAA-ABF5-4380-A109-8B383CD9CBAA}"/>
              </a:ext>
            </a:extLst>
          </p:cNvPr>
          <p:cNvSpPr/>
          <p:nvPr/>
        </p:nvSpPr>
        <p:spPr>
          <a:xfrm>
            <a:off x="5906302" y="1815202"/>
            <a:ext cx="381000" cy="352193"/>
          </a:xfrm>
          <a:prstGeom prst="ellipse">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Oval 7">
            <a:extLst>
              <a:ext uri="{FF2B5EF4-FFF2-40B4-BE49-F238E27FC236}">
                <a16:creationId xmlns:a16="http://schemas.microsoft.com/office/drawing/2014/main" id="{A55B6F2C-059B-49F3-8B01-FE6755F67402}"/>
              </a:ext>
            </a:extLst>
          </p:cNvPr>
          <p:cNvSpPr/>
          <p:nvPr/>
        </p:nvSpPr>
        <p:spPr>
          <a:xfrm>
            <a:off x="7925602" y="1791506"/>
            <a:ext cx="381000" cy="352193"/>
          </a:xfrm>
          <a:prstGeom prst="ellipse">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Oval 8">
            <a:extLst>
              <a:ext uri="{FF2B5EF4-FFF2-40B4-BE49-F238E27FC236}">
                <a16:creationId xmlns:a16="http://schemas.microsoft.com/office/drawing/2014/main" id="{FC103CF7-52C9-4F4F-A0A7-5791A1E13DD8}"/>
              </a:ext>
            </a:extLst>
          </p:cNvPr>
          <p:cNvSpPr/>
          <p:nvPr/>
        </p:nvSpPr>
        <p:spPr>
          <a:xfrm>
            <a:off x="1867702" y="1791505"/>
            <a:ext cx="381000" cy="352193"/>
          </a:xfrm>
          <a:prstGeom prst="ellipse">
            <a:avLst/>
          </a:prstGeom>
          <a:solidFill>
            <a:schemeClr val="accent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DE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5398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23546CFC-1D2E-45ED-9562-0D80BE93AFCC}"/>
              </a:ext>
            </a:extLst>
          </p:cNvPr>
          <p:cNvCxnSpPr>
            <a:cxnSpLocks/>
          </p:cNvCxnSpPr>
          <p:nvPr/>
        </p:nvCxnSpPr>
        <p:spPr>
          <a:xfrm>
            <a:off x="0" y="1991299"/>
            <a:ext cx="115888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C3304AB4-4152-4DDB-915C-75238B02D46E}"/>
              </a:ext>
            </a:extLst>
          </p:cNvPr>
          <p:cNvSpPr/>
          <p:nvPr/>
        </p:nvSpPr>
        <p:spPr>
          <a:xfrm>
            <a:off x="5929563" y="1815623"/>
            <a:ext cx="381000" cy="352193"/>
          </a:xfrm>
          <a:prstGeom prst="ellipse">
            <a:avLst/>
          </a:prstGeom>
          <a:solidFill>
            <a:srgbClr val="00ADE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Oval 10">
            <a:extLst>
              <a:ext uri="{FF2B5EF4-FFF2-40B4-BE49-F238E27FC236}">
                <a16:creationId xmlns:a16="http://schemas.microsoft.com/office/drawing/2014/main" id="{DE392753-09C3-4134-A0A4-774BA9975EE3}"/>
              </a:ext>
            </a:extLst>
          </p:cNvPr>
          <p:cNvSpPr/>
          <p:nvPr/>
        </p:nvSpPr>
        <p:spPr>
          <a:xfrm>
            <a:off x="3887002" y="1798428"/>
            <a:ext cx="381000" cy="352193"/>
          </a:xfrm>
          <a:prstGeom prst="ellipse">
            <a:avLst/>
          </a:prstGeom>
          <a:solidFill>
            <a:schemeClr val="accent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DEF"/>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ACE533CC-2077-461B-89EB-B0814057C5A2}"/>
              </a:ext>
            </a:extLst>
          </p:cNvPr>
          <p:cNvSpPr>
            <a:spLocks noGrp="1"/>
          </p:cNvSpPr>
          <p:nvPr>
            <p:ph type="title"/>
          </p:nvPr>
        </p:nvSpPr>
        <p:spPr>
          <a:xfrm>
            <a:off x="672569" y="292692"/>
            <a:ext cx="9172186" cy="1285851"/>
          </a:xfrm>
        </p:spPr>
        <p:txBody>
          <a:bodyPr/>
          <a:lstStyle/>
          <a:p>
            <a:r>
              <a:rPr lang="en-US" dirty="0"/>
              <a:t>Phase 3: Business Plans/Pitch decks</a:t>
            </a:r>
          </a:p>
        </p:txBody>
      </p:sp>
      <p:sp>
        <p:nvSpPr>
          <p:cNvPr id="8" name="Oval 7">
            <a:extLst>
              <a:ext uri="{FF2B5EF4-FFF2-40B4-BE49-F238E27FC236}">
                <a16:creationId xmlns:a16="http://schemas.microsoft.com/office/drawing/2014/main" id="{A55B6F2C-059B-49F3-8B01-FE6755F67402}"/>
              </a:ext>
            </a:extLst>
          </p:cNvPr>
          <p:cNvSpPr/>
          <p:nvPr/>
        </p:nvSpPr>
        <p:spPr>
          <a:xfrm>
            <a:off x="7925602" y="1791506"/>
            <a:ext cx="381000" cy="352193"/>
          </a:xfrm>
          <a:prstGeom prst="ellipse">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Oval 8">
            <a:extLst>
              <a:ext uri="{FF2B5EF4-FFF2-40B4-BE49-F238E27FC236}">
                <a16:creationId xmlns:a16="http://schemas.microsoft.com/office/drawing/2014/main" id="{FC103CF7-52C9-4F4F-A0A7-5791A1E13DD8}"/>
              </a:ext>
            </a:extLst>
          </p:cNvPr>
          <p:cNvSpPr/>
          <p:nvPr/>
        </p:nvSpPr>
        <p:spPr>
          <a:xfrm>
            <a:off x="1867702" y="1791505"/>
            <a:ext cx="381000" cy="352193"/>
          </a:xfrm>
          <a:prstGeom prst="ellipse">
            <a:avLst/>
          </a:prstGeom>
          <a:solidFill>
            <a:schemeClr val="accent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DEF"/>
              </a:solidFill>
              <a:effectLst/>
              <a:uLnTx/>
              <a:uFillTx/>
              <a:latin typeface="Century Gothic" panose="020B0502020202020204"/>
              <a:ea typeface="+mn-ea"/>
              <a:cs typeface="+mn-cs"/>
            </a:endParaRPr>
          </a:p>
        </p:txBody>
      </p:sp>
      <p:sp>
        <p:nvSpPr>
          <p:cNvPr id="13" name="Content Placeholder 2">
            <a:extLst>
              <a:ext uri="{FF2B5EF4-FFF2-40B4-BE49-F238E27FC236}">
                <a16:creationId xmlns:a16="http://schemas.microsoft.com/office/drawing/2014/main" id="{97282A03-DB6D-4A1E-9E5A-3B186CA57571}"/>
              </a:ext>
            </a:extLst>
          </p:cNvPr>
          <p:cNvSpPr txBox="1">
            <a:spLocks/>
          </p:cNvSpPr>
          <p:nvPr/>
        </p:nvSpPr>
        <p:spPr>
          <a:xfrm>
            <a:off x="684211" y="2762450"/>
            <a:ext cx="8534400" cy="3409749"/>
          </a:xfrm>
          <a:prstGeom prst="rect">
            <a:avLst/>
          </a:prstGeom>
        </p:spPr>
        <p:txBody>
          <a:bodyPr vert="horz" lIns="91440" tIns="45720" rIns="91440" bIns="45720" rtlCol="0" anchor="t" anchorCtr="0">
            <a:normAutofit/>
          </a:bodyPr>
          <a:lstStyle>
            <a:lvl1pPr marL="285750" indent="-285750" algn="l" defTabSz="457200" rtl="0" eaLnBrk="1" latinLnBrk="0" hangingPunct="1">
              <a:spcBef>
                <a:spcPct val="20000"/>
              </a:spcBef>
              <a:spcAft>
                <a:spcPts val="600"/>
              </a:spcAft>
              <a:buClr>
                <a:srgbClr val="00ADEF"/>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rgbClr val="00ADEF"/>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rgbClr val="00ADEF"/>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rgbClr val="00ADEF"/>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rgbClr val="00ADEF"/>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900"/>
              </a:spcAft>
              <a:buClr>
                <a:srgbClr val="00ADEF"/>
              </a:buClr>
              <a:buSzPct val="80000"/>
              <a:buFont typeface="Wingdings 3" panose="05040102010807070707" pitchFamily="18" charset="2"/>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The top two dozen executive summaries prepare 15-minute pitch deck with voiceover audio. </a:t>
            </a:r>
          </a:p>
          <a:p>
            <a:pPr marL="285750" marR="0" lvl="0" indent="-285750" algn="l" defTabSz="457200" rtl="0" eaLnBrk="1" fontAlgn="auto" latinLnBrk="0" hangingPunct="1">
              <a:lnSpc>
                <a:spcPct val="100000"/>
              </a:lnSpc>
              <a:spcBef>
                <a:spcPct val="20000"/>
              </a:spcBef>
              <a:spcAft>
                <a:spcPts val="900"/>
              </a:spcAft>
              <a:buClr>
                <a:srgbClr val="00ADEF"/>
              </a:buClr>
              <a:buSzPct val="80000"/>
              <a:buFont typeface="Wingdings 3" panose="05040102010807070707" pitchFamily="18" charset="2"/>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Includes same eight criteria as in Phase 2.</a:t>
            </a:r>
          </a:p>
          <a:p>
            <a:pPr marL="285750" marR="0" lvl="0" indent="-285750" algn="l" defTabSz="457200" rtl="0" eaLnBrk="1" fontAlgn="auto" latinLnBrk="0" hangingPunct="1">
              <a:lnSpc>
                <a:spcPct val="100000"/>
              </a:lnSpc>
              <a:spcBef>
                <a:spcPct val="20000"/>
              </a:spcBef>
              <a:spcAft>
                <a:spcPts val="900"/>
              </a:spcAft>
              <a:buClr>
                <a:srgbClr val="00ADEF"/>
              </a:buClr>
              <a:buSzPct val="80000"/>
              <a:buFont typeface="Wingdings 3" panose="05040102010807070707" pitchFamily="18" charset="2"/>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Judges will review the pitch decks and select three finalists in each category to advance to the final presentation round.</a:t>
            </a:r>
          </a:p>
          <a:p>
            <a:pPr marL="0" marR="0" lvl="0" indent="0" algn="l" defTabSz="457200" rtl="0" eaLnBrk="1" fontAlgn="auto" latinLnBrk="0" hangingPunct="1">
              <a:lnSpc>
                <a:spcPct val="100000"/>
              </a:lnSpc>
              <a:spcBef>
                <a:spcPct val="20000"/>
              </a:spcBef>
              <a:spcAft>
                <a:spcPts val="900"/>
              </a:spcAft>
              <a:buClr>
                <a:srgbClr val="00ADEF"/>
              </a:buClr>
              <a:buSzPct val="80000"/>
              <a:buNone/>
              <a:tabLst/>
              <a:defRPr/>
            </a:pP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7822411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ralla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NM Powerpoint">
  <a:themeElements>
    <a:clrScheme name="NEW BRAND">
      <a:dk1>
        <a:srgbClr val="4E4E4E"/>
      </a:dk1>
      <a:lt1>
        <a:srgbClr val="FFFFFF"/>
      </a:lt1>
      <a:dk2>
        <a:srgbClr val="002B49"/>
      </a:dk2>
      <a:lt2>
        <a:srgbClr val="EFF1F3"/>
      </a:lt2>
      <a:accent1>
        <a:srgbClr val="06487A"/>
      </a:accent1>
      <a:accent2>
        <a:srgbClr val="FFB81C"/>
      </a:accent2>
      <a:accent3>
        <a:srgbClr val="00AFA6"/>
      </a:accent3>
      <a:accent4>
        <a:srgbClr val="4689C4"/>
      </a:accent4>
      <a:accent5>
        <a:srgbClr val="C6D4E2"/>
      </a:accent5>
      <a:accent6>
        <a:srgbClr val="EC544A"/>
      </a:accent6>
      <a:hlink>
        <a:srgbClr val="002B49"/>
      </a:hlink>
      <a:folHlink>
        <a:srgbClr val="829995"/>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nSpc>
            <a:spcPct val="90000"/>
          </a:lnSpc>
          <a:defRPr dirty="0" smtClean="0"/>
        </a:defPPr>
      </a:lstStyle>
    </a:txDef>
  </a:objectDefaults>
  <a:extraClrSchemeLst/>
  <a:extLst>
    <a:ext uri="{05A4C25C-085E-4340-85A3-A5531E510DB2}">
      <thm15:themeFamily xmlns:thm15="http://schemas.microsoft.com/office/thememl/2012/main" name="NM Powerpoint" id="{303F7AE7-9F4F-47BB-8B64-ECB14C861A27}" vid="{130421F1-650D-447C-BEAA-917EB78738EF}"/>
    </a:ext>
  </a:extLst>
</a:theme>
</file>

<file path=ppt/theme/theme4.xml><?xml version="1.0" encoding="utf-8"?>
<a:theme xmlns:a="http://schemas.openxmlformats.org/drawingml/2006/main" name="Slic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2891</TotalTime>
  <Words>1643</Words>
  <Application>Microsoft Office PowerPoint</Application>
  <PresentationFormat>Widescreen</PresentationFormat>
  <Paragraphs>126</Paragraphs>
  <Slides>17</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Arial</vt:lpstr>
      <vt:lpstr>Calibri</vt:lpstr>
      <vt:lpstr>Calibri</vt:lpstr>
      <vt:lpstr>Calibri Light</vt:lpstr>
      <vt:lpstr>Century Gothic</vt:lpstr>
      <vt:lpstr>Raleway</vt:lpstr>
      <vt:lpstr>Wingdings 3</vt:lpstr>
      <vt:lpstr>Custom Design</vt:lpstr>
      <vt:lpstr>Parallax</vt:lpstr>
      <vt:lpstr>NM Powerpoint</vt:lpstr>
      <vt:lpstr>Slice</vt:lpstr>
      <vt:lpstr>2024 Governor’s Business Plan Contest</vt:lpstr>
      <vt:lpstr>PowerPoint Presentation</vt:lpstr>
      <vt:lpstr>Governor’s Business Plan Contest</vt:lpstr>
      <vt:lpstr>Where did they come from?</vt:lpstr>
      <vt:lpstr>Where are they now?</vt:lpstr>
      <vt:lpstr>TESTIMONiALS</vt:lpstr>
      <vt:lpstr>Phase 1: Idea abstracts</vt:lpstr>
      <vt:lpstr>Phase 2: Executive Summary</vt:lpstr>
      <vt:lpstr>Phase 3: Business Plans/Pitch decks</vt:lpstr>
      <vt:lpstr>Final Phase: Diligent Dozen</vt:lpstr>
      <vt:lpstr>Timeline</vt:lpstr>
      <vt:lpstr>Awards</vt:lpstr>
      <vt:lpstr>FREQUENTLY ASKED Questions</vt:lpstr>
      <vt:lpstr>FREQUENTLY ASKED Questions</vt:lpstr>
      <vt:lpstr>FREQUENTLY ASKED Questions</vt:lpstr>
      <vt:lpstr>Additional Resources</vt:lpstr>
      <vt:lpstr>Questions?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nobleakins</dc:creator>
  <cp:lastModifiedBy>Julie Johnson</cp:lastModifiedBy>
  <cp:revision>271</cp:revision>
  <cp:lastPrinted>2023-01-17T19:06:43Z</cp:lastPrinted>
  <dcterms:created xsi:type="dcterms:W3CDTF">2016-03-28T12:52:29Z</dcterms:created>
  <dcterms:modified xsi:type="dcterms:W3CDTF">2023-11-30T19:29:06Z</dcterms:modified>
</cp:coreProperties>
</file>